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004800" cy="9759950"/>
  <p:notesSz cx="13004800" cy="97599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ildmpSyd2++gKrQrzvZx4iQGlT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-143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67900" y="731975"/>
            <a:ext cx="8670300" cy="3659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300475" y="4635975"/>
            <a:ext cx="10403825" cy="4391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487cda3419daba6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0" y="731838"/>
            <a:ext cx="4878388" cy="36607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Google Shape;41;g487cda3419daba6_0:notes"/>
          <p:cNvSpPr txBox="1">
            <a:spLocks noGrp="1"/>
          </p:cNvSpPr>
          <p:nvPr>
            <p:ph type="body" idx="1"/>
          </p:nvPr>
        </p:nvSpPr>
        <p:spPr>
          <a:xfrm>
            <a:off x="1300475" y="4635975"/>
            <a:ext cx="10403700" cy="439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9:notes"/>
          <p:cNvSpPr txBox="1">
            <a:spLocks noGrp="1"/>
          </p:cNvSpPr>
          <p:nvPr>
            <p:ph type="body" idx="1"/>
          </p:nvPr>
        </p:nvSpPr>
        <p:spPr>
          <a:xfrm>
            <a:off x="1300475" y="4635975"/>
            <a:ext cx="10403825" cy="4391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0" y="731838"/>
            <a:ext cx="4878388" cy="36607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 txBox="1">
            <a:spLocks noGrp="1"/>
          </p:cNvSpPr>
          <p:nvPr>
            <p:ph type="body" idx="1"/>
          </p:nvPr>
        </p:nvSpPr>
        <p:spPr>
          <a:xfrm>
            <a:off x="1300475" y="4635975"/>
            <a:ext cx="10403825" cy="4391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0" y="731838"/>
            <a:ext cx="4878388" cy="36607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:notes"/>
          <p:cNvSpPr txBox="1">
            <a:spLocks noGrp="1"/>
          </p:cNvSpPr>
          <p:nvPr>
            <p:ph type="body" idx="1"/>
          </p:nvPr>
        </p:nvSpPr>
        <p:spPr>
          <a:xfrm>
            <a:off x="1300475" y="4635975"/>
            <a:ext cx="10403825" cy="4391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0" y="731838"/>
            <a:ext cx="4878388" cy="36607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>
            <a:spLocks noGrp="1"/>
          </p:cNvSpPr>
          <p:nvPr>
            <p:ph type="body" idx="1"/>
          </p:nvPr>
        </p:nvSpPr>
        <p:spPr>
          <a:xfrm>
            <a:off x="1300475" y="4635975"/>
            <a:ext cx="10403825" cy="4391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0" y="731838"/>
            <a:ext cx="4878388" cy="36607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:notes"/>
          <p:cNvSpPr txBox="1">
            <a:spLocks noGrp="1"/>
          </p:cNvSpPr>
          <p:nvPr>
            <p:ph type="body" idx="1"/>
          </p:nvPr>
        </p:nvSpPr>
        <p:spPr>
          <a:xfrm>
            <a:off x="1300475" y="4635975"/>
            <a:ext cx="10403825" cy="4391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0" y="731838"/>
            <a:ext cx="4878388" cy="36607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:notes"/>
          <p:cNvSpPr txBox="1">
            <a:spLocks noGrp="1"/>
          </p:cNvSpPr>
          <p:nvPr>
            <p:ph type="body" idx="1"/>
          </p:nvPr>
        </p:nvSpPr>
        <p:spPr>
          <a:xfrm>
            <a:off x="1300475" y="4635975"/>
            <a:ext cx="10403825" cy="4391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0" y="731838"/>
            <a:ext cx="4878388" cy="36607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6:notes"/>
          <p:cNvSpPr txBox="1">
            <a:spLocks noGrp="1"/>
          </p:cNvSpPr>
          <p:nvPr>
            <p:ph type="body" idx="1"/>
          </p:nvPr>
        </p:nvSpPr>
        <p:spPr>
          <a:xfrm>
            <a:off x="1300475" y="4635975"/>
            <a:ext cx="10403825" cy="4391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0" y="731838"/>
            <a:ext cx="4878388" cy="36607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:notes"/>
          <p:cNvSpPr txBox="1">
            <a:spLocks noGrp="1"/>
          </p:cNvSpPr>
          <p:nvPr>
            <p:ph type="body" idx="1"/>
          </p:nvPr>
        </p:nvSpPr>
        <p:spPr>
          <a:xfrm>
            <a:off x="1300475" y="4635975"/>
            <a:ext cx="10403825" cy="4391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0" y="731838"/>
            <a:ext cx="4878388" cy="36607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:notes"/>
          <p:cNvSpPr txBox="1">
            <a:spLocks noGrp="1"/>
          </p:cNvSpPr>
          <p:nvPr>
            <p:ph type="body" idx="1"/>
          </p:nvPr>
        </p:nvSpPr>
        <p:spPr>
          <a:xfrm>
            <a:off x="1300475" y="4635975"/>
            <a:ext cx="10403825" cy="4391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0" y="731838"/>
            <a:ext cx="4878388" cy="36607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2037419" y="512188"/>
            <a:ext cx="10533888" cy="2095136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2037419" y="2632915"/>
            <a:ext cx="10533888" cy="2494209"/>
          </a:xfrm>
        </p:spPr>
        <p:txBody>
          <a:bodyPr tIns="0"/>
          <a:lstStyle>
            <a:lvl1pPr marL="39025" indent="0" algn="l">
              <a:buNone/>
              <a:defRPr sz="37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650413" indent="0" algn="ctr">
              <a:buNone/>
            </a:lvl2pPr>
            <a:lvl3pPr marL="1300825" indent="0" algn="ctr">
              <a:buNone/>
            </a:lvl3pPr>
            <a:lvl4pPr marL="1951238" indent="0" algn="ctr">
              <a:buNone/>
            </a:lvl4pPr>
            <a:lvl5pPr marL="2601651" indent="0" algn="ctr">
              <a:buNone/>
            </a:lvl5pPr>
            <a:lvl6pPr marL="3252064" indent="0" algn="ctr">
              <a:buNone/>
            </a:lvl6pPr>
            <a:lvl7pPr marL="3902476" indent="0" algn="ctr">
              <a:buNone/>
            </a:lvl7pPr>
            <a:lvl8pPr marL="4552889" indent="0" algn="ctr">
              <a:buNone/>
            </a:lvl8pPr>
            <a:lvl9pPr marL="5203302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8" name="Elipsa 7"/>
          <p:cNvSpPr/>
          <p:nvPr/>
        </p:nvSpPr>
        <p:spPr>
          <a:xfrm>
            <a:off x="1310483" y="2012050"/>
            <a:ext cx="299110" cy="299305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30083" tIns="65041" rIns="130083" bIns="650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645761" y="1914157"/>
            <a:ext cx="91034" cy="91093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30083" tIns="65041" rIns="130083" bIns="650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753600" y="390853"/>
            <a:ext cx="2600960" cy="8327587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25600" y="390854"/>
            <a:ext cx="7911253" cy="8327587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>
            <a:spLocks noGrp="1"/>
          </p:cNvSpPr>
          <p:nvPr>
            <p:ph type="ftr" idx="11"/>
          </p:nvPr>
        </p:nvSpPr>
        <p:spPr>
          <a:xfrm>
            <a:off x="4421632" y="9076754"/>
            <a:ext cx="4161536" cy="487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50240" y="9076754"/>
            <a:ext cx="2991104" cy="487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sldNum" idx="12"/>
          </p:nvPr>
        </p:nvSpPr>
        <p:spPr>
          <a:xfrm>
            <a:off x="9363456" y="9076754"/>
            <a:ext cx="2991104" cy="487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674822" y="537573"/>
            <a:ext cx="6031230" cy="391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4421632" y="9076754"/>
            <a:ext cx="4161536" cy="487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dt" idx="10"/>
          </p:nvPr>
        </p:nvSpPr>
        <p:spPr>
          <a:xfrm>
            <a:off x="650240" y="9076754"/>
            <a:ext cx="2991104" cy="487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sldNum" idx="12"/>
          </p:nvPr>
        </p:nvSpPr>
        <p:spPr>
          <a:xfrm>
            <a:off x="9363456" y="9076754"/>
            <a:ext cx="2991104" cy="487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3246777" y="-77"/>
            <a:ext cx="9753600" cy="9760027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83" tIns="65041" rIns="130083" bIns="650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67046" y="3700648"/>
            <a:ext cx="9103360" cy="3253317"/>
          </a:xfrm>
        </p:spPr>
        <p:txBody>
          <a:bodyPr anchor="t"/>
          <a:lstStyle>
            <a:lvl1pPr algn="l">
              <a:lnSpc>
                <a:spcPts val="6402"/>
              </a:lnSpc>
              <a:buNone/>
              <a:defRPr sz="57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667046" y="1518214"/>
            <a:ext cx="9103360" cy="2148544"/>
          </a:xfrm>
        </p:spPr>
        <p:txBody>
          <a:bodyPr anchor="b"/>
          <a:lstStyle>
            <a:lvl1pPr marL="26017" indent="0">
              <a:lnSpc>
                <a:spcPts val="3272"/>
              </a:lnSpc>
              <a:spcBef>
                <a:spcPts val="0"/>
              </a:spcBef>
              <a:buNone/>
              <a:defRPr sz="28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0" name="Prostokąt 9"/>
          <p:cNvSpPr/>
          <p:nvPr/>
        </p:nvSpPr>
        <p:spPr bwMode="invGray">
          <a:xfrm>
            <a:off x="3251200" y="0"/>
            <a:ext cx="108373" cy="9760027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83" tIns="65041" rIns="130083" bIns="650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3089523" y="4005673"/>
            <a:ext cx="299110" cy="299305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30083" tIns="65041" rIns="130083" bIns="650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3424802" y="3907780"/>
            <a:ext cx="91034" cy="91093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30083" tIns="65041" rIns="130083" bIns="650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41754" y="390398"/>
            <a:ext cx="10663936" cy="162665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041754" y="2168878"/>
            <a:ext cx="5201920" cy="663676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503770" y="2168878"/>
            <a:ext cx="5201920" cy="663676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0240" y="7343923"/>
            <a:ext cx="11704320" cy="1626658"/>
          </a:xfrm>
        </p:spPr>
        <p:txBody>
          <a:bodyPr anchor="ctr"/>
          <a:lstStyle>
            <a:lvl1pPr algn="ctr">
              <a:defRPr sz="64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50240" y="467188"/>
            <a:ext cx="5722112" cy="910929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91058" indent="0" algn="l">
              <a:lnSpc>
                <a:spcPct val="100000"/>
              </a:lnSpc>
              <a:spcBef>
                <a:spcPts val="142"/>
              </a:spcBef>
              <a:buNone/>
              <a:defRPr sz="2700" b="0">
                <a:solidFill>
                  <a:schemeClr val="tx1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6632448" y="467188"/>
            <a:ext cx="5722112" cy="910929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91058" indent="0" algn="l">
              <a:lnSpc>
                <a:spcPct val="100000"/>
              </a:lnSpc>
              <a:spcBef>
                <a:spcPts val="142"/>
              </a:spcBef>
              <a:buNone/>
              <a:defRPr sz="2700" b="0">
                <a:solidFill>
                  <a:schemeClr val="tx1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50240" y="1379509"/>
            <a:ext cx="5722112" cy="585597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559355" indent="-390248">
              <a:lnSpc>
                <a:spcPct val="100000"/>
              </a:lnSpc>
              <a:spcBef>
                <a:spcPts val="996"/>
              </a:spcBef>
              <a:defRPr sz="3400"/>
            </a:lvl1pPr>
            <a:lvl2pPr>
              <a:lnSpc>
                <a:spcPct val="100000"/>
              </a:lnSpc>
              <a:spcBef>
                <a:spcPts val="996"/>
              </a:spcBef>
              <a:defRPr sz="2800"/>
            </a:lvl2pPr>
            <a:lvl3pPr>
              <a:lnSpc>
                <a:spcPct val="100000"/>
              </a:lnSpc>
              <a:spcBef>
                <a:spcPts val="996"/>
              </a:spcBef>
              <a:defRPr sz="2600"/>
            </a:lvl3pPr>
            <a:lvl4pPr>
              <a:lnSpc>
                <a:spcPct val="100000"/>
              </a:lnSpc>
              <a:spcBef>
                <a:spcPts val="996"/>
              </a:spcBef>
              <a:defRPr sz="2300"/>
            </a:lvl4pPr>
            <a:lvl5pPr>
              <a:lnSpc>
                <a:spcPct val="100000"/>
              </a:lnSpc>
              <a:spcBef>
                <a:spcPts val="996"/>
              </a:spcBef>
              <a:defRPr sz="23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632448" y="1379509"/>
            <a:ext cx="5722112" cy="585597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559355" indent="-390248">
              <a:lnSpc>
                <a:spcPct val="100000"/>
              </a:lnSpc>
              <a:spcBef>
                <a:spcPts val="996"/>
              </a:spcBef>
              <a:defRPr sz="3400"/>
            </a:lvl1pPr>
            <a:lvl2pPr>
              <a:lnSpc>
                <a:spcPct val="100000"/>
              </a:lnSpc>
              <a:spcBef>
                <a:spcPts val="996"/>
              </a:spcBef>
              <a:defRPr sz="2800"/>
            </a:lvl2pPr>
            <a:lvl3pPr>
              <a:lnSpc>
                <a:spcPct val="100000"/>
              </a:lnSpc>
              <a:spcBef>
                <a:spcPts val="996"/>
              </a:spcBef>
              <a:defRPr sz="2600"/>
            </a:lvl3pPr>
            <a:lvl4pPr>
              <a:lnSpc>
                <a:spcPct val="100000"/>
              </a:lnSpc>
              <a:spcBef>
                <a:spcPts val="996"/>
              </a:spcBef>
              <a:defRPr sz="2300"/>
            </a:lvl4pPr>
            <a:lvl5pPr>
              <a:lnSpc>
                <a:spcPct val="100000"/>
              </a:lnSpc>
              <a:spcBef>
                <a:spcPts val="996"/>
              </a:spcBef>
              <a:defRPr sz="23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41754" y="390398"/>
            <a:ext cx="10663936" cy="1626658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443533" y="0"/>
            <a:ext cx="11561267" cy="975995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83" tIns="65041" rIns="130083" bIns="650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6" name="Prostokąt 5"/>
          <p:cNvSpPr/>
          <p:nvPr/>
        </p:nvSpPr>
        <p:spPr bwMode="invGray">
          <a:xfrm>
            <a:off x="1443533" y="-77"/>
            <a:ext cx="104038" cy="9760027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83" tIns="65041" rIns="130083" bIns="650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0240" y="308507"/>
            <a:ext cx="5418667" cy="1653769"/>
          </a:xfrm>
          <a:ln>
            <a:noFill/>
          </a:ln>
        </p:spPr>
        <p:txBody>
          <a:bodyPr anchor="b"/>
          <a:lstStyle>
            <a:lvl1pPr algn="l">
              <a:lnSpc>
                <a:spcPts val="2845"/>
              </a:lnSpc>
              <a:buNone/>
              <a:defRPr sz="31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50240" y="2002318"/>
            <a:ext cx="5418667" cy="994069"/>
          </a:xfrm>
        </p:spPr>
        <p:txBody>
          <a:bodyPr/>
          <a:lstStyle>
            <a:lvl1pPr marL="65041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650240" y="3036429"/>
            <a:ext cx="11595947" cy="5682009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72474" y="1518215"/>
            <a:ext cx="3901440" cy="2819541"/>
          </a:xfrm>
        </p:spPr>
        <p:txBody>
          <a:bodyPr anchor="b">
            <a:noAutofit/>
          </a:bodyPr>
          <a:lstStyle>
            <a:lvl1pPr algn="l">
              <a:buNone/>
              <a:defRPr sz="30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083733" y="1518215"/>
            <a:ext cx="6502400" cy="6506633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30083" tIns="390248" rIns="130083" bIns="65041" rtlCol="0" anchor="t">
            <a:normAutofit/>
          </a:bodyPr>
          <a:lstStyle>
            <a:extLst/>
          </a:lstStyle>
          <a:p>
            <a:pPr marL="0" indent="-403256" algn="l" rtl="0" eaLnBrk="1" latinLnBrk="0" hangingPunct="1">
              <a:lnSpc>
                <a:spcPts val="4268"/>
              </a:lnSpc>
              <a:spcBef>
                <a:spcPts val="854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46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92107" y="1626663"/>
            <a:ext cx="6285653" cy="50016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130083" tIns="390248" anchor="t"/>
          <a:lstStyle>
            <a:lvl1pPr marL="0" indent="0" algn="l" eaLnBrk="1" latinLnBrk="0" hangingPunct="1">
              <a:buNone/>
              <a:defRPr sz="46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564231" y="1358169"/>
            <a:ext cx="975360" cy="29076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83" tIns="65041" rIns="130083" bIns="650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7116326" y="1333185"/>
            <a:ext cx="923341" cy="29076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83" tIns="65041" rIns="130083" bIns="65041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92107" y="6831965"/>
            <a:ext cx="6285653" cy="1084439"/>
          </a:xfrm>
        </p:spPr>
        <p:txBody>
          <a:bodyPr anchor="ctr"/>
          <a:lstStyle>
            <a:lvl1pPr marL="0" indent="0" algn="l">
              <a:lnSpc>
                <a:spcPts val="2276"/>
              </a:lnSpc>
              <a:spcBef>
                <a:spcPts val="0"/>
              </a:spcBef>
              <a:buNone/>
              <a:defRPr sz="2000">
                <a:solidFill>
                  <a:srgbClr val="777777"/>
                </a:solidFill>
              </a:defRPr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1160429" y="-1161177"/>
            <a:ext cx="2330862" cy="2332379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83" tIns="65041" rIns="130083" bIns="650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40095" y="30032"/>
            <a:ext cx="2420894" cy="2422470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83" tIns="65041" rIns="130083" bIns="650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260098" y="1501531"/>
            <a:ext cx="1601020" cy="1569197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83" tIns="65041" rIns="130083" bIns="650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440531" y="-77"/>
            <a:ext cx="11564270" cy="9760027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83" tIns="65041" rIns="130083" bIns="650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2041754" y="390851"/>
            <a:ext cx="10663936" cy="1626658"/>
          </a:xfrm>
          <a:prstGeom prst="rect">
            <a:avLst/>
          </a:prstGeom>
        </p:spPr>
        <p:txBody>
          <a:bodyPr lIns="130083" tIns="65041" rIns="130083" bIns="65041"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2041754" y="2060434"/>
            <a:ext cx="10663936" cy="6831965"/>
          </a:xfrm>
          <a:prstGeom prst="rect">
            <a:avLst/>
          </a:prstGeom>
        </p:spPr>
        <p:txBody>
          <a:bodyPr lIns="130083" tIns="65041" rIns="130083" bIns="65041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093547" y="8973732"/>
            <a:ext cx="3034453" cy="677774"/>
          </a:xfrm>
          <a:prstGeom prst="rect">
            <a:avLst/>
          </a:prstGeom>
        </p:spPr>
        <p:txBody>
          <a:bodyPr lIns="130083" tIns="65041" rIns="130083" bIns="65041" anchor="b"/>
          <a:lstStyle>
            <a:lvl1pPr algn="r" eaLnBrk="1" latinLnBrk="0" hangingPunct="1">
              <a:defRPr kumimoji="0" sz="17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8128000" y="8973732"/>
            <a:ext cx="4118187" cy="677774"/>
          </a:xfrm>
          <a:prstGeom prst="rect">
            <a:avLst/>
          </a:prstGeom>
        </p:spPr>
        <p:txBody>
          <a:bodyPr lIns="130083" tIns="65041" rIns="130083" bIns="65041" anchor="b"/>
          <a:lstStyle>
            <a:lvl1pPr eaLnBrk="1" latinLnBrk="0" hangingPunct="1">
              <a:defRPr kumimoji="0" sz="17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12250522" y="8973732"/>
            <a:ext cx="650240" cy="677774"/>
          </a:xfrm>
          <a:prstGeom prst="rect">
            <a:avLst/>
          </a:prstGeom>
        </p:spPr>
        <p:txBody>
          <a:bodyPr lIns="130083" tIns="65041" rIns="130083" bIns="65041" anchor="b"/>
          <a:lstStyle>
            <a:lvl1pPr algn="ctr" eaLnBrk="1" latinLnBrk="0" hangingPunct="1">
              <a:defRPr kumimoji="0" sz="17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5" name="Prostokąt 14"/>
          <p:cNvSpPr/>
          <p:nvPr/>
        </p:nvSpPr>
        <p:spPr bwMode="invGray">
          <a:xfrm>
            <a:off x="1443533" y="-77"/>
            <a:ext cx="104038" cy="9760027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0083" tIns="65041" rIns="130083" bIns="65041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61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520330" indent="-403256" algn="l" rtl="0" eaLnBrk="1" latinLnBrk="0" hangingPunct="1">
        <a:lnSpc>
          <a:spcPct val="100000"/>
        </a:lnSpc>
        <a:spcBef>
          <a:spcPts val="854"/>
        </a:spcBef>
        <a:buClr>
          <a:schemeClr val="accent1"/>
        </a:buClr>
        <a:buSzPct val="80000"/>
        <a:buFont typeface="Wingdings 2"/>
        <a:buChar char=""/>
        <a:defRPr kumimoji="0"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910578" indent="-338215" algn="l" rtl="0" eaLnBrk="1" latinLnBrk="0" hangingPunct="1">
        <a:lnSpc>
          <a:spcPct val="100000"/>
        </a:lnSpc>
        <a:spcBef>
          <a:spcPts val="782"/>
        </a:spcBef>
        <a:buClr>
          <a:schemeClr val="accent1"/>
        </a:buClr>
        <a:buFont typeface="Verdana"/>
        <a:buChar char="◦"/>
        <a:defRPr kumimoji="0"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261801" indent="-325206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1560991" indent="-247157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7172" indent="-260165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146362" indent="-260165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5552" indent="-26016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2731733" indent="-26016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030923" indent="-26016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04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008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512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016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520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024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528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033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487cda3419daba6_0"/>
          <p:cNvSpPr txBox="1"/>
          <p:nvPr/>
        </p:nvSpPr>
        <p:spPr>
          <a:xfrm>
            <a:off x="1808922" y="1550503"/>
            <a:ext cx="10614991" cy="5724614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l-PL" sz="4500" b="1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l-PL" sz="4500" b="1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500" b="1" dirty="0" smtClean="0">
                <a:latin typeface="Georgia"/>
                <a:ea typeface="Georgia"/>
                <a:cs typeface="Georgia"/>
                <a:sym typeface="Georgia"/>
              </a:rPr>
              <a:t> dlaczego n</a:t>
            </a:r>
            <a:r>
              <a:rPr lang="en-US" sz="4500" b="1" dirty="0" err="1" smtClean="0">
                <a:latin typeface="Georgia"/>
                <a:ea typeface="Georgia"/>
                <a:cs typeface="Georgia"/>
                <a:sym typeface="Georgia"/>
              </a:rPr>
              <a:t>apoj</a:t>
            </a:r>
            <a:r>
              <a:rPr lang="pl-PL" sz="4500" b="1" dirty="0" smtClean="0"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en-US" sz="4500" b="1" dirty="0" smtClean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4500" b="1" dirty="0" err="1" smtClean="0">
                <a:latin typeface="Georgia"/>
                <a:ea typeface="Georgia"/>
                <a:cs typeface="Georgia"/>
                <a:sym typeface="Georgia"/>
              </a:rPr>
              <a:t>energetyczn</a:t>
            </a:r>
            <a:r>
              <a:rPr lang="pl-PL" sz="4500" b="1" dirty="0" smtClean="0">
                <a:latin typeface="Georgia"/>
                <a:ea typeface="Georgia"/>
                <a:cs typeface="Georgia"/>
                <a:sym typeface="Georgia"/>
              </a:rPr>
              <a:t>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500" b="1" dirty="0" smtClean="0">
                <a:latin typeface="Georgia"/>
                <a:ea typeface="Georgia"/>
                <a:cs typeface="Georgia"/>
                <a:sym typeface="Georgia"/>
              </a:rPr>
              <a:t>są zabronione </a:t>
            </a:r>
            <a:r>
              <a:rPr lang="pl-PL" sz="4500" b="1" dirty="0" smtClean="0">
                <a:latin typeface="Georgia"/>
                <a:ea typeface="Georgia"/>
                <a:cs typeface="Georgia"/>
                <a:sym typeface="Georgia"/>
              </a:rPr>
              <a:t>dla dzieci i młodzieży do 18 </a:t>
            </a:r>
            <a:r>
              <a:rPr lang="pl-PL" sz="4500" b="1" dirty="0" err="1" smtClean="0">
                <a:latin typeface="Georgia"/>
                <a:ea typeface="Georgia"/>
                <a:cs typeface="Georgia"/>
                <a:sym typeface="Georgia"/>
              </a:rPr>
              <a:t>rż</a:t>
            </a:r>
            <a:r>
              <a:rPr lang="pl-PL" sz="4500" b="1" dirty="0" smtClean="0">
                <a:latin typeface="Georgia"/>
                <a:ea typeface="Georgia"/>
                <a:cs typeface="Georgia"/>
                <a:sym typeface="Georgia"/>
              </a:rPr>
              <a:t> ???</a:t>
            </a:r>
            <a:endParaRPr lang="pl-PL" sz="4500" b="1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l-PL" sz="4500" b="1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l-PL" sz="4500" b="1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500" b="1"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" name="Google Shape;44;g487cda3419daba6_0"/>
          <p:cNvSpPr txBox="1"/>
          <p:nvPr/>
        </p:nvSpPr>
        <p:spPr>
          <a:xfrm rot="10800000" flipH="1">
            <a:off x="0" y="7879566"/>
            <a:ext cx="130047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5" name="Google Shape;45;g487cda3419daba6_0"/>
          <p:cNvSpPr txBox="1"/>
          <p:nvPr/>
        </p:nvSpPr>
        <p:spPr>
          <a:xfrm>
            <a:off x="1272208" y="8209723"/>
            <a:ext cx="11732597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500" b="1" dirty="0" smtClean="0">
                <a:latin typeface="Georgia"/>
                <a:ea typeface="Georgia"/>
                <a:cs typeface="Georgia"/>
                <a:sym typeface="Georgia"/>
              </a:rPr>
              <a:t>Prezentacja p</a:t>
            </a:r>
            <a:r>
              <a:rPr lang="en-US" sz="2500" b="1" dirty="0" err="1" smtClean="0">
                <a:latin typeface="Georgia"/>
                <a:ea typeface="Georgia"/>
                <a:cs typeface="Georgia"/>
                <a:sym typeface="Georgia"/>
              </a:rPr>
              <a:t>rzygotowana</a:t>
            </a:r>
            <a:r>
              <a:rPr lang="en-US" sz="2500" b="1" dirty="0" smtClean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500" b="1" dirty="0" err="1">
                <a:latin typeface="Georgia"/>
                <a:ea typeface="Georgia"/>
                <a:cs typeface="Georgia"/>
                <a:sym typeface="Georgia"/>
              </a:rPr>
              <a:t>przez</a:t>
            </a:r>
            <a:r>
              <a:rPr lang="en-US" sz="2500" b="1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500" b="1" dirty="0" err="1">
                <a:latin typeface="Georgia"/>
                <a:ea typeface="Georgia"/>
                <a:cs typeface="Georgia"/>
                <a:sym typeface="Georgia"/>
              </a:rPr>
              <a:t>Andrzeja</a:t>
            </a:r>
            <a:r>
              <a:rPr lang="en-US" sz="2500" b="1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500" b="1" dirty="0" err="1">
                <a:latin typeface="Georgia"/>
                <a:ea typeface="Georgia"/>
                <a:cs typeface="Georgia"/>
                <a:sym typeface="Georgia"/>
              </a:rPr>
              <a:t>Borsuka</a:t>
            </a:r>
            <a:r>
              <a:rPr lang="en-US" sz="2500" b="1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500" b="1" dirty="0" err="1"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en-US" sz="2500" b="1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500" b="1" dirty="0" err="1">
                <a:latin typeface="Georgia"/>
                <a:ea typeface="Georgia"/>
                <a:cs typeface="Georgia"/>
                <a:sym typeface="Georgia"/>
              </a:rPr>
              <a:t>Otylię</a:t>
            </a:r>
            <a:r>
              <a:rPr lang="en-US" sz="2500" b="1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500" b="1" dirty="0" err="1" smtClean="0">
                <a:latin typeface="Georgia"/>
                <a:ea typeface="Georgia"/>
                <a:cs typeface="Georgia"/>
                <a:sym typeface="Georgia"/>
              </a:rPr>
              <a:t>Możuch</a:t>
            </a:r>
            <a:endParaRPr lang="pl-PL" sz="2500" b="1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1" dirty="0" smtClean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500" b="1" dirty="0">
                <a:latin typeface="Georgia"/>
                <a:ea typeface="Georgia"/>
                <a:cs typeface="Georgia"/>
                <a:sym typeface="Georgia"/>
              </a:rPr>
              <a:t>z </a:t>
            </a:r>
            <a:r>
              <a:rPr lang="en-US" sz="2500" b="1" dirty="0" err="1">
                <a:latin typeface="Georgia"/>
                <a:ea typeface="Georgia"/>
                <a:cs typeface="Georgia"/>
                <a:sym typeface="Georgia"/>
              </a:rPr>
              <a:t>klasy</a:t>
            </a:r>
            <a:r>
              <a:rPr lang="en-US" sz="2500" b="1" dirty="0">
                <a:latin typeface="Georgia"/>
                <a:ea typeface="Georgia"/>
                <a:cs typeface="Georgia"/>
                <a:sym typeface="Georgia"/>
              </a:rPr>
              <a:t> 3 </a:t>
            </a:r>
            <a:r>
              <a:rPr lang="pl-PL" sz="2500" b="1" dirty="0" smtClean="0">
                <a:latin typeface="Georgia"/>
                <a:ea typeface="Georgia"/>
                <a:cs typeface="Georgia"/>
                <a:sym typeface="Georgia"/>
              </a:rPr>
              <a:t>TŻ/ 2023</a:t>
            </a:r>
            <a:endParaRPr sz="2500" b="1" dirty="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9"/>
          <p:cNvSpPr txBox="1"/>
          <p:nvPr/>
        </p:nvSpPr>
        <p:spPr>
          <a:xfrm>
            <a:off x="2852940" y="2183063"/>
            <a:ext cx="2984500" cy="741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700" i="1" dirty="0" smtClean="0">
                <a:latin typeface="Georgia"/>
                <a:ea typeface="Georgia"/>
                <a:cs typeface="Georgia"/>
                <a:sym typeface="Georgia"/>
              </a:rPr>
              <a:t>NAPOJE </a:t>
            </a:r>
            <a:r>
              <a:rPr lang="en-US" sz="4700" i="1" dirty="0">
                <a:latin typeface="Georgia"/>
                <a:ea typeface="Georgia"/>
                <a:cs typeface="Georgia"/>
                <a:sym typeface="Georgia"/>
              </a:rPr>
              <a:t>O</a:t>
            </a:r>
            <a:endParaRPr sz="4700"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Google Shape;114;p9"/>
          <p:cNvSpPr txBox="1"/>
          <p:nvPr/>
        </p:nvSpPr>
        <p:spPr>
          <a:xfrm>
            <a:off x="6535694" y="2183063"/>
            <a:ext cx="3091815" cy="741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700" i="1">
                <a:latin typeface="Georgia"/>
                <a:ea typeface="Georgia"/>
                <a:cs typeface="Georgia"/>
                <a:sym typeface="Georgia"/>
              </a:rPr>
              <a:t>WYSOKIEJ</a:t>
            </a:r>
            <a:endParaRPr sz="47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Google Shape;115;p9"/>
          <p:cNvSpPr txBox="1"/>
          <p:nvPr/>
        </p:nvSpPr>
        <p:spPr>
          <a:xfrm>
            <a:off x="2852940" y="2899345"/>
            <a:ext cx="6774815" cy="7367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5080" lvl="0" indent="0" algn="just" rtl="0">
              <a:lnSpc>
                <a:spcPct val="1127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700" i="1" dirty="0">
                <a:latin typeface="Georgia"/>
                <a:ea typeface="Georgia"/>
                <a:cs typeface="Georgia"/>
                <a:sym typeface="Georgia"/>
              </a:rPr>
              <a:t>ZAWARTOŚCI KOFEINY NIE  POWINNY  BYĆ SPOŻYWANE  PRZEZ DZIECI I </a:t>
            </a:r>
            <a:r>
              <a:rPr lang="en-US" sz="4700" i="1" dirty="0" smtClean="0">
                <a:latin typeface="Georgia"/>
                <a:ea typeface="Georgia"/>
                <a:cs typeface="Georgia"/>
                <a:sym typeface="Georgia"/>
              </a:rPr>
              <a:t>MŁODZIEŻ</a:t>
            </a:r>
            <a:endParaRPr lang="pl-PL" sz="4700" i="1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12700" marR="5080" lvl="0" indent="0" algn="just" rtl="0">
              <a:lnSpc>
                <a:spcPct val="112799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4700" i="1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12700" marR="5080" lvl="0" indent="0" algn="just" rtl="0">
              <a:lnSpc>
                <a:spcPct val="112799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4700" i="1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12700" marR="5080" lvl="0" indent="0" algn="just" rtl="0">
              <a:lnSpc>
                <a:spcPct val="112799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4700" i="1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12700" marR="5080" lvl="0" indent="0" algn="just" rtl="0">
              <a:lnSpc>
                <a:spcPct val="112799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4700" i="1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12700" marR="5080" lvl="0" indent="0" algn="just" rtl="0">
              <a:lnSpc>
                <a:spcPct val="112799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700"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437322" y="6930555"/>
            <a:ext cx="112113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Co się dzieje, gdy pijesz NAPOJE ENERGETYCZNE? </a:t>
            </a:r>
            <a:r>
              <a:rPr lang="pl-PL" sz="2000" b="1" dirty="0" err="1" smtClean="0"/>
              <a:t>🍹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iWiesz</a:t>
            </a:r>
            <a:r>
              <a:rPr lang="pl-PL" sz="2000" b="1" dirty="0" smtClean="0"/>
              <a:t>, co jesz!  - film </a:t>
            </a:r>
          </a:p>
          <a:p>
            <a:endParaRPr lang="pl-PL" sz="2000" b="1" dirty="0" smtClean="0"/>
          </a:p>
          <a:p>
            <a:endParaRPr lang="pl-PL" sz="2000" b="1" dirty="0"/>
          </a:p>
        </p:txBody>
      </p:sp>
      <p:sp>
        <p:nvSpPr>
          <p:cNvPr id="6" name="Prostokąt 5"/>
          <p:cNvSpPr/>
          <p:nvPr/>
        </p:nvSpPr>
        <p:spPr>
          <a:xfrm>
            <a:off x="1192696" y="7442049"/>
            <a:ext cx="11529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https://www.youtube.com/watch?v=R4DYgGlO0OA</a:t>
            </a:r>
            <a:endParaRPr lang="pl-PL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/>
          <p:nvPr/>
        </p:nvSpPr>
        <p:spPr>
          <a:xfrm>
            <a:off x="687522" y="1011078"/>
            <a:ext cx="11631295" cy="0"/>
          </a:xfrm>
          <a:custGeom>
            <a:avLst/>
            <a:gdLst/>
            <a:ahLst/>
            <a:cxnLst/>
            <a:rect l="l" t="t" r="r" b="b"/>
            <a:pathLst>
              <a:path w="11631295" h="120000" extrusionOk="0">
                <a:moveTo>
                  <a:pt x="0" y="0"/>
                </a:moveTo>
                <a:lnTo>
                  <a:pt x="11631168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1"/>
          <p:cNvSpPr txBox="1"/>
          <p:nvPr/>
        </p:nvSpPr>
        <p:spPr>
          <a:xfrm>
            <a:off x="330585" y="3247989"/>
            <a:ext cx="4933315" cy="5782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en-US" sz="2700" dirty="0" err="1">
                <a:latin typeface="Georgia"/>
                <a:ea typeface="Georgia"/>
                <a:cs typeface="Georgia"/>
                <a:sym typeface="Georgia"/>
              </a:rPr>
              <a:t>Czym</a:t>
            </a: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700" dirty="0" err="1">
                <a:latin typeface="Georgia"/>
                <a:ea typeface="Georgia"/>
                <a:cs typeface="Georgia"/>
                <a:sym typeface="Georgia"/>
              </a:rPr>
              <a:t>są</a:t>
            </a: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?</a:t>
            </a:r>
            <a:endParaRPr sz="2700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endParaRPr sz="2600" dirty="0">
              <a:latin typeface="Georgia"/>
              <a:ea typeface="Georgia"/>
              <a:cs typeface="Georgia"/>
              <a:sym typeface="Georgia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-Co </a:t>
            </a:r>
            <a:r>
              <a:rPr lang="en-US" sz="2700" dirty="0" err="1">
                <a:latin typeface="Georgia"/>
                <a:ea typeface="Georgia"/>
                <a:cs typeface="Georgia"/>
                <a:sym typeface="Georgia"/>
              </a:rPr>
              <a:t>mają</a:t>
            </a: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 w </a:t>
            </a:r>
            <a:r>
              <a:rPr lang="en-US" sz="2700" dirty="0" err="1">
                <a:latin typeface="Georgia"/>
                <a:ea typeface="Georgia"/>
                <a:cs typeface="Georgia"/>
                <a:sym typeface="Georgia"/>
              </a:rPr>
              <a:t>składzie</a:t>
            </a: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?</a:t>
            </a:r>
            <a:endParaRPr sz="2700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endParaRPr sz="2600" dirty="0">
              <a:latin typeface="Georgia"/>
              <a:ea typeface="Georgia"/>
              <a:cs typeface="Georgia"/>
              <a:sym typeface="Georgia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en-US" sz="2700" dirty="0" err="1">
                <a:latin typeface="Georgia"/>
                <a:ea typeface="Georgia"/>
                <a:cs typeface="Georgia"/>
                <a:sym typeface="Georgia"/>
              </a:rPr>
              <a:t>Jakie</a:t>
            </a: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700" dirty="0" err="1">
                <a:latin typeface="Georgia"/>
                <a:ea typeface="Georgia"/>
                <a:cs typeface="Georgia"/>
                <a:sym typeface="Georgia"/>
              </a:rPr>
              <a:t>są</a:t>
            </a: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700" dirty="0" err="1">
                <a:latin typeface="Georgia"/>
                <a:ea typeface="Georgia"/>
                <a:cs typeface="Georgia"/>
                <a:sym typeface="Georgia"/>
              </a:rPr>
              <a:t>plusy</a:t>
            </a: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700" dirty="0" err="1">
                <a:latin typeface="Georgia"/>
                <a:ea typeface="Georgia"/>
                <a:cs typeface="Georgia"/>
                <a:sym typeface="Georgia"/>
              </a:rPr>
              <a:t>ich</a:t>
            </a: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700" dirty="0" err="1">
                <a:latin typeface="Georgia"/>
                <a:ea typeface="Georgia"/>
                <a:cs typeface="Georgia"/>
                <a:sym typeface="Georgia"/>
              </a:rPr>
              <a:t>spożywania</a:t>
            </a: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?</a:t>
            </a:r>
            <a:endParaRPr sz="2700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endParaRPr sz="2600" dirty="0">
              <a:latin typeface="Georgia"/>
              <a:ea typeface="Georgia"/>
              <a:cs typeface="Georgia"/>
              <a:sym typeface="Georgia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en-US" sz="2700" dirty="0" err="1">
                <a:latin typeface="Georgia"/>
                <a:ea typeface="Georgia"/>
                <a:cs typeface="Georgia"/>
                <a:sym typeface="Georgia"/>
              </a:rPr>
              <a:t>Jakie</a:t>
            </a: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700" dirty="0" err="1">
                <a:latin typeface="Georgia"/>
                <a:ea typeface="Georgia"/>
                <a:cs typeface="Georgia"/>
                <a:sym typeface="Georgia"/>
              </a:rPr>
              <a:t>są</a:t>
            </a: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700" dirty="0" err="1">
                <a:latin typeface="Georgia"/>
                <a:ea typeface="Georgia"/>
                <a:cs typeface="Georgia"/>
                <a:sym typeface="Georgia"/>
              </a:rPr>
              <a:t>minusy</a:t>
            </a: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?</a:t>
            </a:r>
            <a:endParaRPr sz="2700" dirty="0">
              <a:latin typeface="Georgia"/>
              <a:ea typeface="Georgia"/>
              <a:cs typeface="Georgia"/>
              <a:sym typeface="Georgia"/>
            </a:endParaRPr>
          </a:p>
          <a:p>
            <a:pPr marL="12700" marR="694055" lvl="0" indent="0" algn="l" rtl="0">
              <a:lnSpc>
                <a:spcPct val="114799"/>
              </a:lnSpc>
              <a:spcBef>
                <a:spcPts val="2500"/>
              </a:spcBef>
              <a:spcAft>
                <a:spcPts val="0"/>
              </a:spcAft>
              <a:buNone/>
            </a:pP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en-US" sz="2700" dirty="0" err="1">
                <a:latin typeface="Georgia"/>
                <a:ea typeface="Georgia"/>
                <a:cs typeface="Georgia"/>
                <a:sym typeface="Georgia"/>
              </a:rPr>
              <a:t>Jakie</a:t>
            </a: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700" dirty="0" err="1">
                <a:latin typeface="Georgia"/>
                <a:ea typeface="Georgia"/>
                <a:cs typeface="Georgia"/>
                <a:sym typeface="Georgia"/>
              </a:rPr>
              <a:t>choroby</a:t>
            </a: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700" dirty="0" err="1">
                <a:latin typeface="Georgia"/>
                <a:ea typeface="Georgia"/>
                <a:cs typeface="Georgia"/>
                <a:sym typeface="Georgia"/>
              </a:rPr>
              <a:t>mogą</a:t>
            </a: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pl-PL" sz="2700" dirty="0" smtClean="0">
                <a:latin typeface="Georgia"/>
                <a:ea typeface="Georgia"/>
                <a:cs typeface="Georgia"/>
                <a:sym typeface="Georgia"/>
              </a:rPr>
              <a:t>wywołać </a:t>
            </a:r>
            <a:r>
              <a:rPr lang="en-US" sz="2700" dirty="0" err="1" smtClean="0">
                <a:latin typeface="Georgia"/>
                <a:ea typeface="Georgia"/>
                <a:cs typeface="Georgia"/>
                <a:sym typeface="Georgia"/>
              </a:rPr>
              <a:t>energety</a:t>
            </a:r>
            <a:r>
              <a:rPr lang="pl-PL" sz="2700" dirty="0" smtClean="0">
                <a:latin typeface="Georgia"/>
                <a:ea typeface="Georgia"/>
                <a:cs typeface="Georgia"/>
                <a:sym typeface="Georgia"/>
              </a:rPr>
              <a:t>ki</a:t>
            </a:r>
            <a:r>
              <a:rPr lang="en-US" sz="2700" dirty="0" smtClean="0">
                <a:latin typeface="Georgia"/>
                <a:ea typeface="Georgia"/>
                <a:cs typeface="Georgia"/>
                <a:sym typeface="Georgia"/>
              </a:rPr>
              <a:t>?</a:t>
            </a:r>
            <a:endParaRPr sz="2700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endParaRPr sz="2600" dirty="0">
              <a:latin typeface="Georgia"/>
              <a:ea typeface="Georgia"/>
              <a:cs typeface="Georgia"/>
              <a:sym typeface="Georgia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en-US" sz="2700" dirty="0" err="1">
                <a:latin typeface="Georgia"/>
                <a:ea typeface="Georgia"/>
                <a:cs typeface="Georgia"/>
                <a:sym typeface="Georgia"/>
              </a:rPr>
              <a:t>Ilość</a:t>
            </a: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700" dirty="0" err="1">
                <a:latin typeface="Georgia"/>
                <a:ea typeface="Georgia"/>
                <a:cs typeface="Georgia"/>
                <a:sym typeface="Georgia"/>
              </a:rPr>
              <a:t>cukru</a:t>
            </a: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700" dirty="0" err="1"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700" dirty="0" err="1">
                <a:latin typeface="Georgia"/>
                <a:ea typeface="Georgia"/>
                <a:cs typeface="Georgia"/>
                <a:sym typeface="Georgia"/>
              </a:rPr>
              <a:t>innych</a:t>
            </a: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700" dirty="0" err="1">
                <a:latin typeface="Georgia"/>
                <a:ea typeface="Georgia"/>
                <a:cs typeface="Georgia"/>
                <a:sym typeface="Georgia"/>
              </a:rPr>
              <a:t>składników</a:t>
            </a:r>
            <a:endParaRPr sz="2700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endParaRPr sz="2600" dirty="0">
              <a:latin typeface="Georgia"/>
              <a:ea typeface="Georgia"/>
              <a:cs typeface="Georgia"/>
              <a:sym typeface="Georgia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en-US" sz="2700" dirty="0" err="1">
                <a:latin typeface="Georgia"/>
                <a:ea typeface="Georgia"/>
                <a:cs typeface="Georgia"/>
                <a:sym typeface="Georgia"/>
              </a:rPr>
              <a:t>Objawy</a:t>
            </a:r>
            <a:r>
              <a:rPr lang="en-US" sz="27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700" dirty="0" err="1">
                <a:latin typeface="Georgia"/>
                <a:ea typeface="Georgia"/>
                <a:cs typeface="Georgia"/>
                <a:sym typeface="Georgia"/>
              </a:rPr>
              <a:t>przedawkowania</a:t>
            </a:r>
            <a:endParaRPr sz="2700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2" name="Google Shape;5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79228" y="2362840"/>
            <a:ext cx="6639541" cy="586468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"/>
          <p:cNvSpPr txBox="1">
            <a:spLocks noGrp="1"/>
          </p:cNvSpPr>
          <p:nvPr>
            <p:ph type="title"/>
          </p:nvPr>
        </p:nvSpPr>
        <p:spPr>
          <a:xfrm>
            <a:off x="567074" y="854766"/>
            <a:ext cx="9491325" cy="1859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 smtClean="0">
                <a:latin typeface="Georgia"/>
                <a:ea typeface="Georgia"/>
                <a:cs typeface="Georgia"/>
                <a:sym typeface="Georgia"/>
              </a:rPr>
              <a:t>ENERGETYKI</a:t>
            </a:r>
            <a:r>
              <a:rPr lang="pl-PL" sz="6000" dirty="0" smtClean="0">
                <a:latin typeface="Georgia"/>
                <a:ea typeface="Georgia"/>
                <a:cs typeface="Georgia"/>
                <a:sym typeface="Georgia"/>
              </a:rPr>
              <a:t> czyli napoje energetyczne</a:t>
            </a:r>
            <a:endParaRPr sz="6000" dirty="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"/>
          <p:cNvSpPr txBox="1"/>
          <p:nvPr/>
        </p:nvSpPr>
        <p:spPr>
          <a:xfrm>
            <a:off x="674822" y="537572"/>
            <a:ext cx="9244430" cy="56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err="1">
                <a:solidFill>
                  <a:srgbClr val="232323"/>
                </a:solidFill>
              </a:rPr>
              <a:t>C</a:t>
            </a:r>
            <a:r>
              <a:rPr lang="en-US" sz="3600" b="1" dirty="0" err="1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zym</a:t>
            </a:r>
            <a:r>
              <a:rPr lang="en-US" sz="3600" b="1" dirty="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b="1" dirty="0" err="1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3600" b="1" dirty="0" err="1">
                <a:solidFill>
                  <a:srgbClr val="232323"/>
                </a:solidFill>
                <a:latin typeface="Trebuchet MS"/>
                <a:ea typeface="Trebuchet MS"/>
                <a:cs typeface="Trebuchet MS"/>
                <a:sym typeface="Trebuchet MS"/>
              </a:rPr>
              <a:t>ą</a:t>
            </a:r>
            <a:r>
              <a:rPr lang="en-US" sz="3600" b="1" dirty="0">
                <a:solidFill>
                  <a:srgbClr val="23232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pl-PL" sz="3600" b="1" dirty="0" smtClean="0">
                <a:solidFill>
                  <a:srgbClr val="232323"/>
                </a:solidFill>
                <a:latin typeface="Trebuchet MS"/>
                <a:ea typeface="Trebuchet MS"/>
                <a:cs typeface="Trebuchet MS"/>
                <a:sym typeface="Trebuchet MS"/>
              </a:rPr>
              <a:t>„</a:t>
            </a:r>
            <a:r>
              <a:rPr lang="en-US" sz="3600" b="1" dirty="0" err="1" smtClean="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energetyki</a:t>
            </a:r>
            <a:r>
              <a:rPr lang="pl-PL" sz="3600" b="1" dirty="0" smtClean="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200" b="1" dirty="0" smtClean="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32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2"/>
          <p:cNvSpPr/>
          <p:nvPr/>
        </p:nvSpPr>
        <p:spPr>
          <a:xfrm>
            <a:off x="687522" y="1011078"/>
            <a:ext cx="11631295" cy="0"/>
          </a:xfrm>
          <a:custGeom>
            <a:avLst/>
            <a:gdLst/>
            <a:ahLst/>
            <a:cxnLst/>
            <a:rect l="l" t="t" r="r" b="b"/>
            <a:pathLst>
              <a:path w="11631295" h="120000" extrusionOk="0">
                <a:moveTo>
                  <a:pt x="0" y="0"/>
                </a:moveTo>
                <a:lnTo>
                  <a:pt x="11631168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0" name="Google Shape;60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74266" y="4460771"/>
            <a:ext cx="2243638" cy="3789686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2"/>
          <p:cNvSpPr txBox="1"/>
          <p:nvPr/>
        </p:nvSpPr>
        <p:spPr>
          <a:xfrm>
            <a:off x="0" y="1480700"/>
            <a:ext cx="11921100" cy="5512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1443426" lvl="0" indent="0" algn="ctr" rtl="0">
              <a:lnSpc>
                <a:spcPct val="101150"/>
              </a:lnSpc>
              <a:spcBef>
                <a:spcPts val="722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333333"/>
                </a:solidFill>
                <a:highlight>
                  <a:srgbClr val="FFFFFF"/>
                </a:highlight>
              </a:rPr>
              <a:t>“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Energetyki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” to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napoje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gazowane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,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wzbogacone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o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różne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 smtClean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substancje</a:t>
            </a:r>
            <a:r>
              <a:rPr lang="pl-PL" sz="3200" dirty="0" smtClean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,</a:t>
            </a:r>
            <a:r>
              <a:rPr lang="en-US" sz="3200" dirty="0" smtClean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mające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na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celu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pobudzenie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organizmu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do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działania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, </a:t>
            </a:r>
            <a:r>
              <a:rPr lang="en-US" sz="3200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zmniejszenie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uczucia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zmęczenia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i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poprawienie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koncentracji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. </a:t>
            </a:r>
            <a:endParaRPr lang="pl-PL" sz="2800" dirty="0" smtClean="0">
              <a:solidFill>
                <a:srgbClr val="333333"/>
              </a:solidFill>
              <a:highlight>
                <a:srgbClr val="FFFFFF"/>
              </a:highlight>
              <a:latin typeface="Andalus" pitchFamily="18" charset="-78"/>
              <a:cs typeface="Andalus" pitchFamily="18" charset="-78"/>
            </a:endParaRPr>
          </a:p>
          <a:p>
            <a:pPr marL="457200" marR="1443426" lvl="0" indent="0" algn="ctr" rtl="0">
              <a:lnSpc>
                <a:spcPct val="101150"/>
              </a:lnSpc>
              <a:spcBef>
                <a:spcPts val="722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333333"/>
                </a:solidFill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Zaliczane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są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do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żywności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funkcjonalnej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,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czyli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poza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skutkiem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odżywczym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powinny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pozytywnie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wpływać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na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organizm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,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chociaż</a:t>
            </a:r>
            <a:r>
              <a:rPr lang="en-US" sz="3200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w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jednym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aspekcie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zdrowotnym</a:t>
            </a:r>
            <a:r>
              <a:rPr lang="en-US" sz="3200" dirty="0">
                <a:solidFill>
                  <a:srgbClr val="333333"/>
                </a:solidFill>
                <a:highlight>
                  <a:srgbClr val="FFFFFF"/>
                </a:highlight>
                <a:latin typeface="Andalus" pitchFamily="18" charset="-78"/>
                <a:cs typeface="Andalus" pitchFamily="18" charset="-78"/>
              </a:rPr>
              <a:t>.</a:t>
            </a:r>
            <a:endParaRPr sz="2800" dirty="0">
              <a:solidFill>
                <a:srgbClr val="333333"/>
              </a:solidFill>
              <a:highlight>
                <a:srgbClr val="FFFFFF"/>
              </a:highligh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"/>
          <p:cNvSpPr txBox="1"/>
          <p:nvPr/>
        </p:nvSpPr>
        <p:spPr>
          <a:xfrm>
            <a:off x="674822" y="537573"/>
            <a:ext cx="4632674" cy="56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Co </a:t>
            </a:r>
            <a:r>
              <a:rPr lang="en-US" sz="3600" b="1" dirty="0" err="1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zawieraj</a:t>
            </a:r>
            <a:r>
              <a:rPr lang="en-US" sz="3600" b="1" dirty="0" err="1">
                <a:solidFill>
                  <a:srgbClr val="232323"/>
                </a:solidFill>
                <a:latin typeface="Trebuchet MS"/>
                <a:ea typeface="Trebuchet MS"/>
                <a:cs typeface="Trebuchet MS"/>
                <a:sym typeface="Trebuchet MS"/>
              </a:rPr>
              <a:t>ą</a:t>
            </a:r>
            <a:r>
              <a:rPr lang="en-US" sz="3600" b="1" dirty="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36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3"/>
          <p:cNvSpPr/>
          <p:nvPr/>
        </p:nvSpPr>
        <p:spPr>
          <a:xfrm>
            <a:off x="687522" y="1011078"/>
            <a:ext cx="11631295" cy="0"/>
          </a:xfrm>
          <a:custGeom>
            <a:avLst/>
            <a:gdLst/>
            <a:ahLst/>
            <a:cxnLst/>
            <a:rect l="l" t="t" r="r" b="b"/>
            <a:pathLst>
              <a:path w="11631295" h="120000" extrusionOk="0">
                <a:moveTo>
                  <a:pt x="0" y="0"/>
                </a:moveTo>
                <a:lnTo>
                  <a:pt x="11631168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3"/>
          <p:cNvSpPr txBox="1">
            <a:spLocks noGrp="1"/>
          </p:cNvSpPr>
          <p:nvPr>
            <p:ph type="title"/>
          </p:nvPr>
        </p:nvSpPr>
        <p:spPr>
          <a:xfrm>
            <a:off x="674821" y="1202348"/>
            <a:ext cx="11112987" cy="878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600" rIns="0" bIns="0" anchor="t" anchorCtr="0">
            <a:spAutoFit/>
          </a:bodyPr>
          <a:lstStyle/>
          <a:p>
            <a:pPr marL="12700" marR="5080" lvl="0" indent="0" algn="just" rtl="0">
              <a:lnSpc>
                <a:spcPct val="10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dirty="0" err="1">
                <a:solidFill>
                  <a:srgbClr val="333333"/>
                </a:solidFill>
                <a:latin typeface="Andalus" pitchFamily="18" charset="-78"/>
                <a:ea typeface="Arial"/>
                <a:cs typeface="Andalus" pitchFamily="18" charset="-78"/>
                <a:sym typeface="Arial"/>
              </a:rPr>
              <a:t>Część</a:t>
            </a:r>
            <a:r>
              <a:rPr lang="en-US" sz="2800" b="0" dirty="0">
                <a:solidFill>
                  <a:srgbClr val="333333"/>
                </a:solidFill>
                <a:latin typeface="Andalus" pitchFamily="18" charset="-78"/>
                <a:ea typeface="Arial"/>
                <a:cs typeface="Andalus" pitchFamily="18" charset="-78"/>
                <a:sym typeface="Arial"/>
              </a:rPr>
              <a:t>  </a:t>
            </a:r>
            <a:r>
              <a:rPr lang="en-US" sz="2800" b="0" dirty="0" err="1">
                <a:solidFill>
                  <a:srgbClr val="333333"/>
                </a:solidFill>
                <a:latin typeface="Andalus" pitchFamily="18" charset="-78"/>
                <a:ea typeface="Arial"/>
                <a:cs typeface="Andalus" pitchFamily="18" charset="-78"/>
                <a:sym typeface="Arial"/>
              </a:rPr>
              <a:t>składników</a:t>
            </a:r>
            <a:r>
              <a:rPr lang="en-US" sz="2800" b="0" dirty="0">
                <a:solidFill>
                  <a:srgbClr val="333333"/>
                </a:solidFill>
                <a:latin typeface="Andalus" pitchFamily="18" charset="-78"/>
                <a:ea typeface="Arial"/>
                <a:cs typeface="Andalus" pitchFamily="18" charset="-78"/>
                <a:sym typeface="Arial"/>
              </a:rPr>
              <a:t>  </a:t>
            </a:r>
            <a:r>
              <a:rPr lang="en-US" sz="2800" b="0" dirty="0" err="1">
                <a:solidFill>
                  <a:srgbClr val="333333"/>
                </a:solidFill>
                <a:latin typeface="Andalus" pitchFamily="18" charset="-78"/>
                <a:ea typeface="Arial"/>
                <a:cs typeface="Andalus" pitchFamily="18" charset="-78"/>
                <a:sym typeface="Arial"/>
              </a:rPr>
              <a:t>powtarza</a:t>
            </a:r>
            <a:r>
              <a:rPr lang="en-US" sz="2800" b="0" dirty="0">
                <a:solidFill>
                  <a:srgbClr val="333333"/>
                </a:solidFill>
                <a:latin typeface="Andalus" pitchFamily="18" charset="-78"/>
                <a:ea typeface="Arial"/>
                <a:cs typeface="Andalus" pitchFamily="18" charset="-78"/>
                <a:sym typeface="Arial"/>
              </a:rPr>
              <a:t>  </a:t>
            </a:r>
            <a:r>
              <a:rPr lang="en-US" sz="2800" b="0" dirty="0" err="1">
                <a:solidFill>
                  <a:srgbClr val="333333"/>
                </a:solidFill>
                <a:latin typeface="Andalus" pitchFamily="18" charset="-78"/>
                <a:ea typeface="Arial"/>
                <a:cs typeface="Andalus" pitchFamily="18" charset="-78"/>
                <a:sym typeface="Arial"/>
              </a:rPr>
              <a:t>się</a:t>
            </a:r>
            <a:r>
              <a:rPr lang="en-US" sz="2800" b="0" dirty="0">
                <a:solidFill>
                  <a:srgbClr val="333333"/>
                </a:solidFill>
                <a:latin typeface="Andalus" pitchFamily="18" charset="-78"/>
                <a:ea typeface="Arial"/>
                <a:cs typeface="Andalus" pitchFamily="18" charset="-78"/>
                <a:sym typeface="Arial"/>
              </a:rPr>
              <a:t>  w  </a:t>
            </a:r>
            <a:r>
              <a:rPr lang="en-US" sz="2800" b="0" dirty="0" err="1">
                <a:solidFill>
                  <a:srgbClr val="333333"/>
                </a:solidFill>
                <a:latin typeface="Andalus" pitchFamily="18" charset="-78"/>
                <a:ea typeface="Arial"/>
                <a:cs typeface="Andalus" pitchFamily="18" charset="-78"/>
                <a:sym typeface="Arial"/>
              </a:rPr>
              <a:t>różnych</a:t>
            </a:r>
            <a:r>
              <a:rPr lang="en-US" sz="2800" b="0" dirty="0">
                <a:solidFill>
                  <a:srgbClr val="333333"/>
                </a:solidFill>
                <a:latin typeface="Andalus" pitchFamily="18" charset="-78"/>
                <a:ea typeface="Arial"/>
                <a:cs typeface="Andalus" pitchFamily="18" charset="-78"/>
                <a:sym typeface="Arial"/>
              </a:rPr>
              <a:t> </a:t>
            </a:r>
            <a:r>
              <a:rPr lang="en-US" sz="2800" b="0" dirty="0" err="1">
                <a:solidFill>
                  <a:srgbClr val="333333"/>
                </a:solidFill>
                <a:latin typeface="Andalus" pitchFamily="18" charset="-78"/>
                <a:ea typeface="Arial"/>
                <a:cs typeface="Andalus" pitchFamily="18" charset="-78"/>
                <a:sym typeface="Arial"/>
              </a:rPr>
              <a:t>produktach</a:t>
            </a:r>
            <a:r>
              <a:rPr lang="en-US" sz="2800" b="0" dirty="0">
                <a:solidFill>
                  <a:srgbClr val="333333"/>
                </a:solidFill>
                <a:latin typeface="Andalus" pitchFamily="18" charset="-78"/>
                <a:ea typeface="Arial"/>
                <a:cs typeface="Andalus" pitchFamily="18" charset="-78"/>
                <a:sym typeface="Arial"/>
              </a:rPr>
              <a:t>. </a:t>
            </a:r>
            <a:r>
              <a:rPr lang="en-US" sz="2800" b="0" dirty="0" err="1">
                <a:solidFill>
                  <a:srgbClr val="333333"/>
                </a:solidFill>
                <a:latin typeface="Andalus" pitchFamily="18" charset="-78"/>
                <a:ea typeface="Arial"/>
                <a:cs typeface="Andalus" pitchFamily="18" charset="-78"/>
                <a:sym typeface="Arial"/>
              </a:rPr>
              <a:t>Zazwyczaj</a:t>
            </a:r>
            <a:r>
              <a:rPr lang="en-US" sz="2800" b="0" dirty="0">
                <a:solidFill>
                  <a:srgbClr val="333333"/>
                </a:solidFill>
                <a:latin typeface="Andalus" pitchFamily="18" charset="-78"/>
                <a:ea typeface="Arial"/>
                <a:cs typeface="Andalus" pitchFamily="18" charset="-78"/>
                <a:sym typeface="Arial"/>
              </a:rPr>
              <a:t> </a:t>
            </a:r>
            <a:r>
              <a:rPr lang="en-US" sz="2800" b="0" dirty="0" err="1">
                <a:solidFill>
                  <a:srgbClr val="333333"/>
                </a:solidFill>
                <a:latin typeface="Andalus" pitchFamily="18" charset="-78"/>
                <a:ea typeface="Arial"/>
                <a:cs typeface="Andalus" pitchFamily="18" charset="-78"/>
                <a:sym typeface="Arial"/>
              </a:rPr>
              <a:t>są</a:t>
            </a:r>
            <a:r>
              <a:rPr lang="en-US" sz="2800" b="0" dirty="0">
                <a:solidFill>
                  <a:srgbClr val="333333"/>
                </a:solidFill>
                <a:latin typeface="Andalus" pitchFamily="18" charset="-78"/>
                <a:ea typeface="Arial"/>
                <a:cs typeface="Andalus" pitchFamily="18" charset="-78"/>
                <a:sym typeface="Arial"/>
              </a:rPr>
              <a:t> to </a:t>
            </a:r>
            <a:r>
              <a:rPr lang="en-US" sz="2800" b="0" dirty="0" err="1">
                <a:solidFill>
                  <a:srgbClr val="333333"/>
                </a:solidFill>
                <a:latin typeface="Andalus" pitchFamily="18" charset="-78"/>
                <a:ea typeface="Arial"/>
                <a:cs typeface="Andalus" pitchFamily="18" charset="-78"/>
                <a:sym typeface="Arial"/>
              </a:rPr>
              <a:t>takie</a:t>
            </a:r>
            <a:r>
              <a:rPr lang="en-US" sz="2800" b="0" dirty="0">
                <a:solidFill>
                  <a:srgbClr val="333333"/>
                </a:solidFill>
                <a:latin typeface="Andalus" pitchFamily="18" charset="-78"/>
                <a:ea typeface="Arial"/>
                <a:cs typeface="Andalus" pitchFamily="18" charset="-78"/>
                <a:sym typeface="Arial"/>
              </a:rPr>
              <a:t> </a:t>
            </a:r>
            <a:r>
              <a:rPr lang="en-US" sz="2800" b="0" dirty="0" err="1">
                <a:solidFill>
                  <a:srgbClr val="333333"/>
                </a:solidFill>
                <a:latin typeface="Andalus" pitchFamily="18" charset="-78"/>
                <a:ea typeface="Arial"/>
                <a:cs typeface="Andalus" pitchFamily="18" charset="-78"/>
                <a:sym typeface="Arial"/>
              </a:rPr>
              <a:t>substancje</a:t>
            </a:r>
            <a:r>
              <a:rPr lang="en-US" sz="2800" b="0" dirty="0">
                <a:solidFill>
                  <a:srgbClr val="333333"/>
                </a:solidFill>
                <a:latin typeface="Andalus" pitchFamily="18" charset="-78"/>
                <a:ea typeface="Arial"/>
                <a:cs typeface="Andalus" pitchFamily="18" charset="-78"/>
                <a:sym typeface="Arial"/>
              </a:rPr>
              <a:t>, </a:t>
            </a:r>
            <a:r>
              <a:rPr lang="en-US" sz="2800" b="0" dirty="0" err="1">
                <a:solidFill>
                  <a:srgbClr val="333333"/>
                </a:solidFill>
                <a:latin typeface="Andalus" pitchFamily="18" charset="-78"/>
                <a:ea typeface="Arial"/>
                <a:cs typeface="Andalus" pitchFamily="18" charset="-78"/>
                <a:sym typeface="Arial"/>
              </a:rPr>
              <a:t>jak</a:t>
            </a:r>
            <a:r>
              <a:rPr lang="en-US" sz="2800" b="0" dirty="0">
                <a:solidFill>
                  <a:srgbClr val="333333"/>
                </a:solidFill>
                <a:latin typeface="Andalus" pitchFamily="18" charset="-78"/>
                <a:ea typeface="Arial"/>
                <a:cs typeface="Andalus" pitchFamily="18" charset="-78"/>
                <a:sym typeface="Arial"/>
              </a:rPr>
              <a:t>:</a:t>
            </a:r>
            <a:endParaRPr sz="2800" dirty="0">
              <a:latin typeface="Andalus" pitchFamily="18" charset="-78"/>
              <a:ea typeface="Arial"/>
              <a:cs typeface="Andalus" pitchFamily="18" charset="-78"/>
              <a:sym typeface="Arial"/>
            </a:endParaRPr>
          </a:p>
        </p:txBody>
      </p:sp>
      <p:sp>
        <p:nvSpPr>
          <p:cNvPr id="69" name="Google Shape;69;p3"/>
          <p:cNvSpPr txBox="1"/>
          <p:nvPr/>
        </p:nvSpPr>
        <p:spPr>
          <a:xfrm>
            <a:off x="814522" y="2802548"/>
            <a:ext cx="6491100" cy="5874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329565" lvl="0" indent="-31686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Arial"/>
              <a:buChar char="•"/>
            </a:pPr>
            <a:r>
              <a:rPr lang="en-US" sz="3200" dirty="0" err="1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kofeina</a:t>
            </a:r>
            <a:r>
              <a:rPr lang="en-US" sz="3200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,</a:t>
            </a:r>
            <a:endParaRPr sz="3200" dirty="0">
              <a:latin typeface="Andalus" pitchFamily="18" charset="-78"/>
              <a:cs typeface="Andalus" pitchFamily="18" charset="-78"/>
              <a:sym typeface="Arial"/>
            </a:endParaRPr>
          </a:p>
          <a:p>
            <a:pPr marL="329565" lvl="0" indent="-316865" algn="l" rtl="0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Arial"/>
              <a:buChar char="•"/>
            </a:pPr>
            <a:r>
              <a:rPr lang="en-US" sz="3200" dirty="0" err="1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guarana</a:t>
            </a:r>
            <a:r>
              <a:rPr lang="en-US" sz="3200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,</a:t>
            </a:r>
            <a:endParaRPr sz="3200" dirty="0">
              <a:latin typeface="Andalus" pitchFamily="18" charset="-78"/>
              <a:cs typeface="Andalus" pitchFamily="18" charset="-78"/>
              <a:sym typeface="Arial"/>
            </a:endParaRPr>
          </a:p>
          <a:p>
            <a:pPr marL="329565" lvl="0" indent="-316865" algn="l" rtl="0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Arial"/>
              <a:buChar char="•"/>
            </a:pPr>
            <a:r>
              <a:rPr lang="en-US" sz="3200" dirty="0" err="1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tauryna</a:t>
            </a:r>
            <a:r>
              <a:rPr lang="en-US" sz="3200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,</a:t>
            </a:r>
            <a:endParaRPr sz="3200" dirty="0">
              <a:latin typeface="Andalus" pitchFamily="18" charset="-78"/>
              <a:cs typeface="Andalus" pitchFamily="18" charset="-78"/>
              <a:sym typeface="Arial"/>
            </a:endParaRPr>
          </a:p>
          <a:p>
            <a:pPr marL="329565" lvl="0" indent="-316865" algn="l" rtl="0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Arial"/>
              <a:buChar char="•"/>
            </a:pPr>
            <a:r>
              <a:rPr lang="en-US" sz="3200" u="sng" dirty="0" err="1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witaminy</a:t>
            </a:r>
            <a:r>
              <a:rPr lang="en-US" sz="3200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 z </a:t>
            </a:r>
            <a:r>
              <a:rPr lang="en-US" sz="3200" dirty="0" err="1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grupy</a:t>
            </a:r>
            <a:r>
              <a:rPr lang="en-US" sz="3200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 B,</a:t>
            </a:r>
            <a:endParaRPr sz="3200" dirty="0">
              <a:latin typeface="Andalus" pitchFamily="18" charset="-78"/>
              <a:cs typeface="Andalus" pitchFamily="18" charset="-78"/>
              <a:sym typeface="Arial"/>
            </a:endParaRPr>
          </a:p>
          <a:p>
            <a:pPr marL="329565" lvl="0" indent="-316865" algn="l" rtl="0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Arial"/>
              <a:buChar char="•"/>
            </a:pPr>
            <a:r>
              <a:rPr lang="en-US" sz="3200" dirty="0" err="1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zioła,np</a:t>
            </a:r>
            <a:r>
              <a:rPr lang="en-US" sz="3200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. </a:t>
            </a:r>
            <a:r>
              <a:rPr lang="en-US" sz="3200" dirty="0" err="1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Żeń-szeń</a:t>
            </a:r>
            <a:endParaRPr sz="3200" dirty="0">
              <a:latin typeface="Andalus" pitchFamily="18" charset="-78"/>
              <a:cs typeface="Andalus" pitchFamily="18" charset="-78"/>
              <a:sym typeface="Arial"/>
            </a:endParaRPr>
          </a:p>
          <a:p>
            <a:pPr marL="329565" lvl="0" indent="-316865" algn="l" rtl="0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Arial"/>
              <a:buChar char="•"/>
            </a:pPr>
            <a:r>
              <a:rPr lang="en-US" sz="3200" dirty="0" err="1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duża</a:t>
            </a:r>
            <a:r>
              <a:rPr lang="en-US" sz="3200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ilość</a:t>
            </a:r>
            <a:r>
              <a:rPr lang="en-US" sz="3200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cukru</a:t>
            </a:r>
            <a:r>
              <a:rPr lang="en-US" sz="3200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,</a:t>
            </a:r>
            <a:endParaRPr sz="3200" dirty="0">
              <a:latin typeface="Andalus" pitchFamily="18" charset="-78"/>
              <a:cs typeface="Andalus" pitchFamily="18" charset="-78"/>
              <a:sym typeface="Arial"/>
            </a:endParaRPr>
          </a:p>
          <a:p>
            <a:pPr marL="329565" lvl="0" indent="-316865" algn="l" rtl="0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Arial"/>
              <a:buChar char="•"/>
            </a:pPr>
            <a:r>
              <a:rPr lang="en-US" sz="3200" dirty="0" err="1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dwutlenek</a:t>
            </a:r>
            <a:r>
              <a:rPr lang="en-US" sz="3200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węgla</a:t>
            </a:r>
            <a:r>
              <a:rPr lang="en-US" sz="3200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,</a:t>
            </a:r>
            <a:endParaRPr sz="3200" dirty="0">
              <a:latin typeface="Andalus" pitchFamily="18" charset="-78"/>
              <a:cs typeface="Andalus" pitchFamily="18" charset="-78"/>
              <a:sym typeface="Arial"/>
            </a:endParaRPr>
          </a:p>
          <a:p>
            <a:pPr marL="329565" lvl="0" indent="-316865" algn="l" rtl="0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Arial"/>
              <a:buChar char="•"/>
            </a:pPr>
            <a:r>
              <a:rPr lang="en-US" sz="3200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regulatory </a:t>
            </a:r>
            <a:r>
              <a:rPr lang="en-US" sz="3200" dirty="0" err="1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kwasowości</a:t>
            </a:r>
            <a:endParaRPr sz="3200" dirty="0">
              <a:latin typeface="Andalus" pitchFamily="18" charset="-78"/>
              <a:cs typeface="Andalus" pitchFamily="18" charset="-78"/>
              <a:sym typeface="Arial"/>
            </a:endParaRPr>
          </a:p>
          <a:p>
            <a:pPr marL="329565" lvl="0" indent="-316865" algn="l" rtl="0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Arial"/>
              <a:buChar char="•"/>
            </a:pPr>
            <a:r>
              <a:rPr lang="en-US" sz="3200" dirty="0" err="1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inne</a:t>
            </a:r>
            <a:r>
              <a:rPr lang="en-US" sz="3200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słodziki</a:t>
            </a:r>
            <a:endParaRPr sz="3200" dirty="0">
              <a:latin typeface="Andalus" pitchFamily="18" charset="-78"/>
              <a:cs typeface="Andalus" pitchFamily="18" charset="-78"/>
              <a:sym typeface="Arial"/>
            </a:endParaRPr>
          </a:p>
          <a:p>
            <a:pPr marL="329565" marR="5080" lvl="0" indent="-316865" algn="l" rtl="0">
              <a:lnSpc>
                <a:spcPct val="1012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Arial"/>
              <a:buChar char="•"/>
            </a:pPr>
            <a:r>
              <a:rPr lang="en-US" sz="3200" b="1" dirty="0" err="1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kaloryczność</a:t>
            </a:r>
            <a:r>
              <a:rPr lang="en-US" sz="3200" b="1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 </a:t>
            </a:r>
            <a:r>
              <a:rPr lang="pl-PL" sz="3200" b="1" dirty="0" smtClean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jest </a:t>
            </a:r>
            <a:r>
              <a:rPr lang="en-US" sz="3200" b="1" dirty="0" err="1" smtClean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duża</a:t>
            </a:r>
            <a:r>
              <a:rPr lang="en-US" sz="3200" b="1" dirty="0" smtClean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 </a:t>
            </a:r>
            <a:r>
              <a:rPr lang="en-US" sz="3200" b="1" dirty="0" err="1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jak</a:t>
            </a:r>
            <a:r>
              <a:rPr lang="en-US" sz="3200" b="1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 </a:t>
            </a:r>
            <a:r>
              <a:rPr lang="en-US" sz="3200" b="1" dirty="0" err="1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na</a:t>
            </a:r>
            <a:r>
              <a:rPr lang="en-US" sz="3200" b="1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 </a:t>
            </a:r>
            <a:r>
              <a:rPr lang="en-US" sz="3200" b="1" dirty="0" err="1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napój</a:t>
            </a:r>
            <a:r>
              <a:rPr lang="en-US" sz="3200" b="1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 </a:t>
            </a:r>
            <a:r>
              <a:rPr lang="en-US" sz="3200" b="1" dirty="0" err="1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ponieważ</a:t>
            </a:r>
            <a:r>
              <a:rPr lang="en-US" sz="3200" b="1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 </a:t>
            </a:r>
            <a:r>
              <a:rPr lang="pl-PL" sz="3200" b="1" dirty="0" smtClean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 wynosi </a:t>
            </a:r>
            <a:r>
              <a:rPr lang="en-US" sz="3200" b="1" dirty="0" smtClean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40-</a:t>
            </a:r>
            <a:r>
              <a:rPr lang="en-US" sz="3200" b="1" dirty="0" smtClean="0">
                <a:solidFill>
                  <a:srgbClr val="333333"/>
                </a:solidFill>
                <a:latin typeface="Andalus" pitchFamily="18" charset="-78"/>
                <a:cs typeface="Andalus" pitchFamily="18" charset="-78"/>
              </a:rPr>
              <a:t>50</a:t>
            </a:r>
            <a:r>
              <a:rPr lang="en-US" sz="2800" b="1" dirty="0" smtClean="0">
                <a:solidFill>
                  <a:srgbClr val="333333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b="1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</a:rPr>
              <a:t>kcal</a:t>
            </a:r>
            <a:r>
              <a:rPr lang="en-US" sz="2800" b="1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 </a:t>
            </a:r>
            <a:r>
              <a:rPr lang="en-US" sz="2800" b="1" dirty="0" err="1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na</a:t>
            </a:r>
            <a:r>
              <a:rPr lang="en-US" sz="2800" b="1" dirty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 </a:t>
            </a:r>
            <a:r>
              <a:rPr lang="en-US" sz="2800" b="1" dirty="0" smtClean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100ml</a:t>
            </a:r>
            <a:r>
              <a:rPr lang="pl-PL" sz="2800" b="1" dirty="0" smtClean="0">
                <a:solidFill>
                  <a:srgbClr val="333333"/>
                </a:solidFill>
                <a:latin typeface="Andalus" pitchFamily="18" charset="-78"/>
                <a:cs typeface="Andalus" pitchFamily="18" charset="-78"/>
              </a:rPr>
              <a:t>( 1 </a:t>
            </a:r>
            <a:r>
              <a:rPr lang="pl-PL" sz="2800" b="1" dirty="0" smtClean="0">
                <a:solidFill>
                  <a:srgbClr val="333333"/>
                </a:solidFill>
                <a:latin typeface="Andalus" pitchFamily="18" charset="-78"/>
                <a:cs typeface="Andalus" pitchFamily="18" charset="-78"/>
                <a:sym typeface="Arial"/>
              </a:rPr>
              <a:t>napój to 250 ml)</a:t>
            </a:r>
            <a:endParaRPr sz="2800" b="1" dirty="0">
              <a:latin typeface="Andalus" pitchFamily="18" charset="-78"/>
              <a:cs typeface="Andalus" pitchFamily="18" charset="-78"/>
              <a:sym typeface="Arial"/>
            </a:endParaRPr>
          </a:p>
        </p:txBody>
      </p:sp>
      <p:pic>
        <p:nvPicPr>
          <p:cNvPr id="70" name="Google Shape;7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68106" y="2501685"/>
            <a:ext cx="6073663" cy="340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"/>
          <p:cNvSpPr txBox="1"/>
          <p:nvPr/>
        </p:nvSpPr>
        <p:spPr>
          <a:xfrm>
            <a:off x="674821" y="537573"/>
            <a:ext cx="7793317" cy="56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err="1">
                <a:solidFill>
                  <a:srgbClr val="232323"/>
                </a:solidFill>
                <a:latin typeface="Arial Black" pitchFamily="34" charset="0"/>
                <a:sym typeface="Arial"/>
              </a:rPr>
              <a:t>Jakie</a:t>
            </a:r>
            <a:r>
              <a:rPr lang="en-US" sz="3200" b="1" dirty="0">
                <a:solidFill>
                  <a:srgbClr val="232323"/>
                </a:solidFill>
                <a:latin typeface="Arial Black" pitchFamily="34" charset="0"/>
                <a:sym typeface="Arial"/>
              </a:rPr>
              <a:t> </a:t>
            </a:r>
            <a:r>
              <a:rPr lang="en-US" sz="3200" b="1" dirty="0" err="1">
                <a:solidFill>
                  <a:srgbClr val="232323"/>
                </a:solidFill>
                <a:latin typeface="Arial Black" pitchFamily="34" charset="0"/>
                <a:sym typeface="Arial"/>
              </a:rPr>
              <a:t>s</a:t>
            </a:r>
            <a:r>
              <a:rPr lang="en-US" sz="3200" b="1" dirty="0" err="1">
                <a:solidFill>
                  <a:srgbClr val="232323"/>
                </a:solidFill>
                <a:latin typeface="Arial Black" pitchFamily="34" charset="0"/>
                <a:ea typeface="Trebuchet MS"/>
                <a:cs typeface="Trebuchet MS"/>
                <a:sym typeface="Trebuchet MS"/>
              </a:rPr>
              <a:t>ą</a:t>
            </a:r>
            <a:r>
              <a:rPr lang="en-US" sz="3200" b="1" dirty="0">
                <a:solidFill>
                  <a:srgbClr val="232323"/>
                </a:solidFill>
                <a:latin typeface="Arial Black" pitchFamily="34" charset="0"/>
                <a:ea typeface="Trebuchet MS"/>
                <a:cs typeface="Trebuchet MS"/>
                <a:sym typeface="Trebuchet MS"/>
              </a:rPr>
              <a:t> </a:t>
            </a:r>
            <a:r>
              <a:rPr lang="en-US" sz="3200" b="1" dirty="0" err="1">
                <a:solidFill>
                  <a:srgbClr val="232323"/>
                </a:solidFill>
                <a:latin typeface="Arial Black" pitchFamily="34" charset="0"/>
                <a:sym typeface="Arial"/>
              </a:rPr>
              <a:t>plusy</a:t>
            </a:r>
            <a:r>
              <a:rPr lang="en-US" sz="3200" b="1" dirty="0">
                <a:solidFill>
                  <a:srgbClr val="232323"/>
                </a:solidFill>
                <a:latin typeface="Arial Black" pitchFamily="34" charset="0"/>
                <a:sym typeface="Arial"/>
              </a:rPr>
              <a:t> </a:t>
            </a:r>
            <a:r>
              <a:rPr lang="en-US" sz="3200" b="1" dirty="0" err="1">
                <a:solidFill>
                  <a:srgbClr val="232323"/>
                </a:solidFill>
                <a:latin typeface="Arial Black" pitchFamily="34" charset="0"/>
                <a:sym typeface="Arial"/>
              </a:rPr>
              <a:t>ich</a:t>
            </a:r>
            <a:r>
              <a:rPr lang="en-US" sz="3200" b="1" dirty="0">
                <a:solidFill>
                  <a:srgbClr val="232323"/>
                </a:solidFill>
                <a:latin typeface="Arial Black" pitchFamily="34" charset="0"/>
                <a:sym typeface="Arial"/>
              </a:rPr>
              <a:t> </a:t>
            </a:r>
            <a:r>
              <a:rPr lang="en-US" sz="3600" b="1" dirty="0" err="1">
                <a:solidFill>
                  <a:srgbClr val="232323"/>
                </a:solidFill>
                <a:latin typeface="Arial Black" pitchFamily="34" charset="0"/>
                <a:sym typeface="Arial"/>
              </a:rPr>
              <a:t>spo</a:t>
            </a:r>
            <a:r>
              <a:rPr lang="en-US" sz="3600" b="1" dirty="0" err="1">
                <a:solidFill>
                  <a:srgbClr val="232323"/>
                </a:solidFill>
                <a:latin typeface="Arial Black" pitchFamily="34" charset="0"/>
                <a:ea typeface="Trebuchet MS"/>
                <a:cs typeface="Trebuchet MS"/>
                <a:sym typeface="Trebuchet MS"/>
              </a:rPr>
              <a:t>ż</a:t>
            </a:r>
            <a:r>
              <a:rPr lang="en-US" sz="3600" b="1" dirty="0" err="1">
                <a:solidFill>
                  <a:srgbClr val="232323"/>
                </a:solidFill>
                <a:latin typeface="Arial Black" pitchFamily="34" charset="0"/>
                <a:sym typeface="Arial"/>
              </a:rPr>
              <a:t>ywania</a:t>
            </a:r>
            <a:r>
              <a:rPr lang="en-US" sz="3200" b="1" dirty="0">
                <a:solidFill>
                  <a:srgbClr val="232323"/>
                </a:solidFill>
                <a:latin typeface="Arial Black" pitchFamily="34" charset="0"/>
                <a:sym typeface="Arial"/>
              </a:rPr>
              <a:t>?</a:t>
            </a:r>
            <a:endParaRPr sz="3200" dirty="0">
              <a:latin typeface="Arial Black" pitchFamily="34" charset="0"/>
              <a:sym typeface="Arial"/>
            </a:endParaRPr>
          </a:p>
        </p:txBody>
      </p:sp>
      <p:sp>
        <p:nvSpPr>
          <p:cNvPr id="76" name="Google Shape;76;p4"/>
          <p:cNvSpPr/>
          <p:nvPr/>
        </p:nvSpPr>
        <p:spPr>
          <a:xfrm>
            <a:off x="687522" y="1011078"/>
            <a:ext cx="11631295" cy="0"/>
          </a:xfrm>
          <a:custGeom>
            <a:avLst/>
            <a:gdLst/>
            <a:ahLst/>
            <a:cxnLst/>
            <a:rect l="l" t="t" r="r" b="b"/>
            <a:pathLst>
              <a:path w="11631295" h="120000" extrusionOk="0">
                <a:moveTo>
                  <a:pt x="0" y="0"/>
                </a:moveTo>
                <a:lnTo>
                  <a:pt x="11631168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4"/>
          <p:cNvSpPr txBox="1">
            <a:spLocks noGrp="1"/>
          </p:cNvSpPr>
          <p:nvPr>
            <p:ph type="title"/>
          </p:nvPr>
        </p:nvSpPr>
        <p:spPr>
          <a:xfrm>
            <a:off x="573222" y="1416161"/>
            <a:ext cx="11657400" cy="2047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just" rtl="0">
              <a:lnSpc>
                <a:spcPct val="1137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Napoje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energetyczne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mają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przypisana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jedna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900" b="0" dirty="0" err="1" smtClean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podstawow</a:t>
            </a:r>
            <a:r>
              <a:rPr lang="pl-PL" sz="2900" b="0" dirty="0" smtClean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ą</a:t>
            </a:r>
            <a:r>
              <a:rPr lang="en-US" sz="2900" b="0" dirty="0" smtClean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900" b="0" dirty="0" err="1" smtClean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funkcj</a:t>
            </a:r>
            <a:r>
              <a:rPr lang="pl-PL" sz="2900" b="0" dirty="0" smtClean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ę</a:t>
            </a:r>
            <a:r>
              <a:rPr lang="en-US" sz="2900" b="0" dirty="0" smtClean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- </a:t>
            </a:r>
            <a:r>
              <a:rPr lang="en-US" sz="290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pobudzenie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.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Dlatego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też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pl-PL" sz="2900" b="0" dirty="0" smtClean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w</a:t>
            </a:r>
            <a:r>
              <a:rPr lang="en-US" sz="2900" b="0" dirty="0" smtClean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składzie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słynnych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energetyków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dużą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rolę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odgrywa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kofeina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.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Wchłania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się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do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naszego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krwioobiegu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dość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szybko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,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bo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do 45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minut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i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utrzymuje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się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około</a:t>
            </a:r>
            <a:r>
              <a:rPr lang="en-US" sz="2900" b="0" dirty="0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2 </a:t>
            </a:r>
            <a:r>
              <a:rPr lang="en-US" sz="2900" b="0" dirty="0" err="1">
                <a:solidFill>
                  <a:srgbClr val="00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godzin</a:t>
            </a:r>
            <a:r>
              <a:rPr lang="en-US" sz="2900" b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900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8" name="Google Shape;7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2031" y="4583764"/>
            <a:ext cx="6672738" cy="44404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"/>
          <p:cNvSpPr/>
          <p:nvPr/>
        </p:nvSpPr>
        <p:spPr>
          <a:xfrm>
            <a:off x="687522" y="1011078"/>
            <a:ext cx="11631295" cy="0"/>
          </a:xfrm>
          <a:custGeom>
            <a:avLst/>
            <a:gdLst/>
            <a:ahLst/>
            <a:cxnLst/>
            <a:rect l="l" t="t" r="r" b="b"/>
            <a:pathLst>
              <a:path w="11631295" h="120000" extrusionOk="0">
                <a:moveTo>
                  <a:pt x="0" y="0"/>
                </a:moveTo>
                <a:lnTo>
                  <a:pt x="11631168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5"/>
          <p:cNvSpPr txBox="1"/>
          <p:nvPr/>
        </p:nvSpPr>
        <p:spPr>
          <a:xfrm>
            <a:off x="674822" y="339422"/>
            <a:ext cx="11130300" cy="9420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err="1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Jakie</a:t>
            </a:r>
            <a:r>
              <a:rPr lang="en-US" sz="3200" b="1" dirty="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3200" b="1" dirty="0" err="1">
                <a:solidFill>
                  <a:srgbClr val="232323"/>
                </a:solidFill>
                <a:latin typeface="Trebuchet MS"/>
                <a:ea typeface="Trebuchet MS"/>
                <a:cs typeface="Trebuchet MS"/>
                <a:sym typeface="Trebuchet MS"/>
              </a:rPr>
              <a:t>ą</a:t>
            </a:r>
            <a:r>
              <a:rPr lang="en-US" sz="3200" b="1" dirty="0">
                <a:solidFill>
                  <a:srgbClr val="23232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3200" b="1" dirty="0" err="1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minusy</a:t>
            </a:r>
            <a:r>
              <a:rPr lang="en-US" sz="3200" b="1" dirty="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dirty="0" err="1" smtClean="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picia</a:t>
            </a:r>
            <a:r>
              <a:rPr lang="en-US" sz="3200" b="1" dirty="0" smtClean="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sz="3200" b="1" dirty="0" smtClean="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napojów </a:t>
            </a:r>
            <a:r>
              <a:rPr lang="en-US" sz="3200" b="1" dirty="0" err="1" smtClean="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energety</a:t>
            </a:r>
            <a:r>
              <a:rPr lang="pl-PL" sz="3200" b="1" dirty="0" err="1" smtClean="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cznych</a:t>
            </a:r>
            <a:r>
              <a:rPr lang="en-US" sz="3200" b="1" dirty="0" smtClean="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3200" dirty="0">
              <a:latin typeface="Arial"/>
              <a:ea typeface="Arial"/>
              <a:cs typeface="Arial"/>
              <a:sym typeface="Arial"/>
            </a:endParaRPr>
          </a:p>
          <a:p>
            <a:pPr marL="12700" marR="16510" lvl="0" indent="0" algn="just" rtl="0">
              <a:lnSpc>
                <a:spcPct val="112000"/>
              </a:lnSpc>
              <a:spcBef>
                <a:spcPts val="2350"/>
              </a:spcBef>
              <a:spcAft>
                <a:spcPts val="0"/>
              </a:spcAft>
              <a:buNone/>
            </a:pP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Spożywanie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napojów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energetycznych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nie</a:t>
            </a:r>
            <a:r>
              <a:rPr lang="en-US" sz="2500" dirty="0" smtClean="0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dostarcza</a:t>
            </a:r>
            <a:r>
              <a:rPr lang="en-US" sz="2500" dirty="0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naszemu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organizmowi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żadnych</a:t>
            </a:r>
            <a:r>
              <a:rPr lang="en-US" sz="2500" dirty="0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wartościowych</a:t>
            </a:r>
            <a:r>
              <a:rPr lang="en-US" sz="2500" dirty="0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składników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,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które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byłyby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naturalnym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pl-PL" sz="2500" dirty="0" smtClean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pobudzeniem </a:t>
            </a:r>
            <a:r>
              <a:rPr lang="en-US" sz="2500" dirty="0" err="1" smtClean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organizm</a:t>
            </a:r>
            <a:r>
              <a:rPr lang="pl-PL" sz="2500" dirty="0" smtClean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u </a:t>
            </a:r>
            <a:r>
              <a:rPr lang="en-US" sz="2500" dirty="0" smtClean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człowieka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.</a:t>
            </a:r>
            <a:endParaRPr sz="2500" dirty="0">
              <a:latin typeface="Andalus" pitchFamily="18" charset="-78"/>
              <a:ea typeface="Georgia"/>
              <a:cs typeface="Andalus" pitchFamily="18" charset="-78"/>
              <a:sym typeface="Georgia"/>
            </a:endParaRPr>
          </a:p>
          <a:p>
            <a:pPr marL="12700" marR="16510" lvl="0" indent="0" algn="just" rtl="0">
              <a:lnSpc>
                <a:spcPct val="112000"/>
              </a:lnSpc>
              <a:spcBef>
                <a:spcPts val="2500"/>
              </a:spcBef>
              <a:spcAft>
                <a:spcPts val="0"/>
              </a:spcAft>
              <a:buNone/>
            </a:pP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-</a:t>
            </a:r>
            <a:r>
              <a:rPr lang="en-US" sz="2500" dirty="0" err="1">
                <a:solidFill>
                  <a:srgbClr val="CC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Cukier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i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inne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solidFill>
                  <a:srgbClr val="A61C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substancje</a:t>
            </a:r>
            <a:r>
              <a:rPr lang="en-US" sz="2500" dirty="0">
                <a:solidFill>
                  <a:srgbClr val="A61C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solidFill>
                  <a:srgbClr val="A61C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słodzące</a:t>
            </a:r>
            <a:r>
              <a:rPr lang="en-US" sz="2500" dirty="0">
                <a:solidFill>
                  <a:srgbClr val="A61C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negatywnie</a:t>
            </a:r>
            <a:r>
              <a:rPr lang="en-US" sz="2500" dirty="0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wpływają</a:t>
            </a:r>
            <a:r>
              <a:rPr lang="en-US" sz="2500" dirty="0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na</a:t>
            </a:r>
            <a:r>
              <a:rPr lang="en-US" sz="2500" dirty="0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zęby</a:t>
            </a:r>
            <a:r>
              <a:rPr lang="en-US" sz="2500" dirty="0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i</a:t>
            </a:r>
            <a:r>
              <a:rPr lang="en-US" sz="2500" dirty="0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szkliwo</a:t>
            </a:r>
            <a:r>
              <a:rPr lang="en-US" sz="2500" dirty="0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poprzez</a:t>
            </a:r>
            <a:r>
              <a:rPr lang="en-US" sz="2500" dirty="0">
                <a:solidFill>
                  <a:schemeClr val="tx1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zwiększenie</a:t>
            </a:r>
            <a:r>
              <a:rPr lang="en-US" sz="2500" dirty="0">
                <a:solidFill>
                  <a:schemeClr val="tx1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kwasowości</a:t>
            </a:r>
            <a:r>
              <a:rPr lang="en-US" sz="2500" dirty="0">
                <a:solidFill>
                  <a:schemeClr val="tx1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w </a:t>
            </a:r>
            <a:r>
              <a:rPr lang="en-US" sz="2500" dirty="0" err="1">
                <a:solidFill>
                  <a:schemeClr val="tx1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jamie</a:t>
            </a:r>
            <a:r>
              <a:rPr lang="en-US" sz="2500" dirty="0">
                <a:solidFill>
                  <a:schemeClr val="tx1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ustnej</a:t>
            </a:r>
            <a:endParaRPr sz="2500" dirty="0">
              <a:solidFill>
                <a:schemeClr val="tx1"/>
              </a:solidFill>
              <a:latin typeface="Andalus" pitchFamily="18" charset="-78"/>
              <a:ea typeface="Georgia"/>
              <a:cs typeface="Andalus" pitchFamily="18" charset="-78"/>
              <a:sym typeface="Georgia"/>
            </a:endParaRPr>
          </a:p>
          <a:p>
            <a:pPr marL="12700" marR="5080" lvl="0" indent="0" algn="just" rtl="0">
              <a:lnSpc>
                <a:spcPct val="112000"/>
              </a:lnSpc>
              <a:spcBef>
                <a:spcPts val="2500"/>
              </a:spcBef>
              <a:spcAft>
                <a:spcPts val="0"/>
              </a:spcAft>
              <a:buNone/>
            </a:pP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-W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ostatnim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czasie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coraz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częściej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sięgają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po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nie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dzieci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,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młodzież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i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dorośli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, w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celu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podwyższenia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wydajności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psychofizycznej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.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Długa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nauka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,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ciężka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praca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,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wiele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zajęć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– to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wszystko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powoduje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,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że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po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napoje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energetyzujące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są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spożywane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w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nadmiarze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.  </a:t>
            </a:r>
            <a:endParaRPr lang="pl-PL" sz="2500" dirty="0" smtClean="0">
              <a:latin typeface="Andalus" pitchFamily="18" charset="-78"/>
              <a:ea typeface="Georgia"/>
              <a:cs typeface="Andalus" pitchFamily="18" charset="-78"/>
              <a:sym typeface="Georgia"/>
            </a:endParaRPr>
          </a:p>
          <a:p>
            <a:pPr marL="12700" marR="5080" lvl="0" indent="0" algn="just" rtl="0">
              <a:lnSpc>
                <a:spcPct val="112000"/>
              </a:lnSpc>
              <a:spcBef>
                <a:spcPts val="2500"/>
              </a:spcBef>
              <a:spcAft>
                <a:spcPts val="0"/>
              </a:spcAft>
              <a:buNone/>
            </a:pPr>
            <a:r>
              <a:rPr lang="en-US" sz="2500" dirty="0" err="1" smtClean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Trzeba</a:t>
            </a:r>
            <a:r>
              <a:rPr lang="en-US" sz="2500" dirty="0" smtClean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jednak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bardzo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uważać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,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bo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oprócz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odczucia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szybkiego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przypływu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sił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, </a:t>
            </a:r>
            <a:r>
              <a:rPr lang="en-US" sz="2500" dirty="0" err="1">
                <a:solidFill>
                  <a:srgbClr val="A61C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wypicie</a:t>
            </a:r>
            <a:r>
              <a:rPr lang="en-US" sz="2500" dirty="0">
                <a:solidFill>
                  <a:srgbClr val="A61C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solidFill>
                  <a:srgbClr val="A61C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już</a:t>
            </a:r>
            <a:r>
              <a:rPr lang="en-US" sz="2500" dirty="0">
                <a:solidFill>
                  <a:srgbClr val="A61C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pl-PL" sz="2500" dirty="0" smtClean="0">
                <a:solidFill>
                  <a:srgbClr val="A61C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5  </a:t>
            </a:r>
            <a:r>
              <a:rPr lang="en-US" sz="2500" dirty="0" err="1" smtClean="0">
                <a:solidFill>
                  <a:srgbClr val="A61C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puszek</a:t>
            </a:r>
            <a:r>
              <a:rPr lang="en-US" sz="2500" dirty="0" smtClean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(500 mg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kofeiny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)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może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prowadzić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do </a:t>
            </a:r>
            <a:r>
              <a:rPr lang="en-US" sz="2500" b="1" dirty="0" smtClean="0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ZATRUCIA</a:t>
            </a:r>
            <a:r>
              <a:rPr lang="en-US" sz="2500" dirty="0" smtClean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.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Trzeba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pamiętać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,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że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kofeina</a:t>
            </a:r>
            <a:r>
              <a:rPr lang="en-US" sz="2500" dirty="0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,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chociaż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sama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nie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powoduje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przyspieszenia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akcji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serca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i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tętna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, w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połączeniu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ze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składnikami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napojów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energetycznych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, </a:t>
            </a:r>
            <a:r>
              <a:rPr lang="en-US" sz="2500" dirty="0" err="1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może</a:t>
            </a:r>
            <a:r>
              <a:rPr lang="en-US" sz="2500" dirty="0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być</a:t>
            </a:r>
            <a:r>
              <a:rPr lang="en-US" sz="2500" dirty="0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niebezpieczna</a:t>
            </a:r>
            <a:r>
              <a:rPr lang="en-US" sz="2500" dirty="0">
                <a:solidFill>
                  <a:srgbClr val="FF00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.</a:t>
            </a:r>
            <a:endParaRPr sz="2500" dirty="0">
              <a:solidFill>
                <a:srgbClr val="FF0000"/>
              </a:solidFill>
              <a:latin typeface="Andalus" pitchFamily="18" charset="-78"/>
              <a:ea typeface="Georgia"/>
              <a:cs typeface="Andalus" pitchFamily="18" charset="-78"/>
              <a:sym typeface="Georgia"/>
            </a:endParaRPr>
          </a:p>
          <a:p>
            <a:pPr marL="12700" marR="16510" lvl="0" indent="0" algn="just" rtl="0">
              <a:lnSpc>
                <a:spcPct val="112000"/>
              </a:lnSpc>
              <a:spcBef>
                <a:spcPts val="2500"/>
              </a:spcBef>
              <a:spcAft>
                <a:spcPts val="0"/>
              </a:spcAft>
              <a:buNone/>
            </a:pP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-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Krótka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euforia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,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nagły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przypływ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sił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,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poprawa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pamięci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nie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jest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długotrwałym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efektem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.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Tak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,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jak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w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przypadku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narkotyków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,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po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fazie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szczęścia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przychodzi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szara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nagła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rzeczywistość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,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pojawia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się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senność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oraz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pogorszenie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5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nastroju</a:t>
            </a:r>
            <a:r>
              <a:rPr lang="en-US" sz="25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.</a:t>
            </a:r>
            <a:endParaRPr sz="2500" dirty="0">
              <a:latin typeface="Andalus" pitchFamily="18" charset="-78"/>
              <a:ea typeface="Georgia"/>
              <a:cs typeface="Andalus" pitchFamily="18" charset="-78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"/>
          <p:cNvSpPr txBox="1">
            <a:spLocks noGrp="1"/>
          </p:cNvSpPr>
          <p:nvPr>
            <p:ph type="title"/>
          </p:nvPr>
        </p:nvSpPr>
        <p:spPr>
          <a:xfrm>
            <a:off x="674821" y="258417"/>
            <a:ext cx="11649701" cy="628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err="1"/>
              <a:t>Jakie</a:t>
            </a:r>
            <a:r>
              <a:rPr lang="en-US" sz="4000" dirty="0"/>
              <a:t> </a:t>
            </a:r>
            <a:r>
              <a:rPr lang="en-US" sz="4000" dirty="0" err="1"/>
              <a:t>choroby</a:t>
            </a:r>
            <a:r>
              <a:rPr lang="en-US" sz="4000" dirty="0"/>
              <a:t> </a:t>
            </a:r>
            <a:r>
              <a:rPr lang="en-US" sz="4000" dirty="0" err="1"/>
              <a:t>mog</a:t>
            </a:r>
            <a:r>
              <a:rPr lang="en-US" sz="4000" dirty="0" err="1">
                <a:latin typeface="Trebuchet MS"/>
                <a:ea typeface="Trebuchet MS"/>
                <a:cs typeface="Trebuchet MS"/>
                <a:sym typeface="Trebuchet MS"/>
              </a:rPr>
              <a:t>ą</a:t>
            </a:r>
            <a:r>
              <a:rPr lang="en-US" sz="40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pl-PL" sz="4000" dirty="0" smtClean="0"/>
              <a:t>wywołać „</a:t>
            </a:r>
            <a:r>
              <a:rPr lang="en-US" sz="4000" dirty="0" err="1" smtClean="0"/>
              <a:t>energetyk</a:t>
            </a:r>
            <a:r>
              <a:rPr lang="pl-PL" sz="4000" dirty="0" smtClean="0"/>
              <a:t>i”?</a:t>
            </a:r>
            <a:endParaRPr sz="4000" dirty="0"/>
          </a:p>
        </p:txBody>
      </p:sp>
      <p:sp>
        <p:nvSpPr>
          <p:cNvPr id="90" name="Google Shape;90;p6"/>
          <p:cNvSpPr/>
          <p:nvPr/>
        </p:nvSpPr>
        <p:spPr>
          <a:xfrm>
            <a:off x="687522" y="1011078"/>
            <a:ext cx="11631295" cy="0"/>
          </a:xfrm>
          <a:custGeom>
            <a:avLst/>
            <a:gdLst/>
            <a:ahLst/>
            <a:cxnLst/>
            <a:rect l="l" t="t" r="r" b="b"/>
            <a:pathLst>
              <a:path w="11631295" h="120000" extrusionOk="0">
                <a:moveTo>
                  <a:pt x="0" y="0"/>
                </a:moveTo>
                <a:lnTo>
                  <a:pt x="11631168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6"/>
          <p:cNvSpPr txBox="1"/>
          <p:nvPr/>
        </p:nvSpPr>
        <p:spPr>
          <a:xfrm>
            <a:off x="914400" y="1490870"/>
            <a:ext cx="11290852" cy="4014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marR="207645" lvl="0" indent="0" algn="l" rtl="0">
              <a:lnSpc>
                <a:spcPct val="1153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Duża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ilość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cukrów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 w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napojach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energetyzujących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w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połączeniu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z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wysokim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stopniem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kwasowości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wpływa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negatywnie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na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solidFill>
                  <a:srgbClr val="A61C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szkliwo</a:t>
            </a:r>
            <a:r>
              <a:rPr lang="en-US" sz="2600" dirty="0">
                <a:solidFill>
                  <a:srgbClr val="A61C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solidFill>
                  <a:srgbClr val="A61C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zębowe</a:t>
            </a:r>
            <a:r>
              <a:rPr lang="en-US" sz="2600" dirty="0">
                <a:solidFill>
                  <a:srgbClr val="A61C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.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Węglowodany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przyjmowane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w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takiej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dawce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mogą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sprzyjać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również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solidFill>
                  <a:srgbClr val="A61C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otyłości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i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solidFill>
                  <a:srgbClr val="A61C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rozwojowi</a:t>
            </a:r>
            <a:r>
              <a:rPr lang="en-US" sz="2600" dirty="0">
                <a:solidFill>
                  <a:srgbClr val="A61C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solidFill>
                  <a:srgbClr val="A61C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cukrzycy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.</a:t>
            </a:r>
            <a:endParaRPr sz="2600" dirty="0">
              <a:latin typeface="Andalus" pitchFamily="18" charset="-78"/>
              <a:ea typeface="Georgia"/>
              <a:cs typeface="Andalus" pitchFamily="18" charset="-78"/>
              <a:sym typeface="Georgia"/>
            </a:endParaRPr>
          </a:p>
          <a:p>
            <a:pPr marL="12700" marR="5080" lvl="0" indent="0" algn="l" rtl="0">
              <a:lnSpc>
                <a:spcPct val="115399"/>
              </a:lnSpc>
              <a:spcBef>
                <a:spcPts val="2500"/>
              </a:spcBef>
              <a:spcAft>
                <a:spcPts val="0"/>
              </a:spcAft>
              <a:buNone/>
            </a:pP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Napoje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te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są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pełne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cukru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i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kofeiny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, co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może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prowadzić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do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różnych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problemów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zdrowotnych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.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Należą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do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nich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solidFill>
                  <a:srgbClr val="A61C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otyłość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, </a:t>
            </a:r>
            <a:r>
              <a:rPr lang="en-US" sz="2600" dirty="0" err="1">
                <a:solidFill>
                  <a:srgbClr val="A61C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choroby</a:t>
            </a:r>
            <a:r>
              <a:rPr lang="en-US" sz="2600" dirty="0">
                <a:solidFill>
                  <a:srgbClr val="A61C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solidFill>
                  <a:srgbClr val="A61C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serca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, </a:t>
            </a:r>
            <a:r>
              <a:rPr lang="en-US" sz="2600" dirty="0" err="1">
                <a:solidFill>
                  <a:srgbClr val="A61C00"/>
                </a:solidFill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cukrzyca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.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Ponadto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,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produkty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te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są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często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sprzedawane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dzieciom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i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młodzieży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,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która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jest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szczególnie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narażona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na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skutki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ich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 </a:t>
            </a:r>
            <a:r>
              <a:rPr lang="en-US" sz="2600" dirty="0" err="1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picia</a:t>
            </a:r>
            <a:r>
              <a:rPr lang="en-US" sz="2600" dirty="0">
                <a:latin typeface="Andalus" pitchFamily="18" charset="-78"/>
                <a:ea typeface="Georgia"/>
                <a:cs typeface="Andalus" pitchFamily="18" charset="-78"/>
                <a:sym typeface="Georgia"/>
              </a:rPr>
              <a:t>.</a:t>
            </a:r>
            <a:endParaRPr sz="2600" dirty="0">
              <a:latin typeface="Andalus" pitchFamily="18" charset="-78"/>
              <a:ea typeface="Georgia"/>
              <a:cs typeface="Andalus" pitchFamily="18" charset="-78"/>
              <a:sym typeface="Georgia"/>
            </a:endParaRPr>
          </a:p>
        </p:txBody>
      </p:sp>
      <p:pic>
        <p:nvPicPr>
          <p:cNvPr id="92" name="Google Shape;92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9061" y="5691607"/>
            <a:ext cx="7446838" cy="37736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"/>
          <p:cNvSpPr txBox="1"/>
          <p:nvPr/>
        </p:nvSpPr>
        <p:spPr>
          <a:xfrm>
            <a:off x="674821" y="537573"/>
            <a:ext cx="5487439" cy="443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Ilo</a:t>
            </a:r>
            <a:r>
              <a:rPr lang="en-US" sz="2800" b="1" dirty="0" err="1">
                <a:solidFill>
                  <a:srgbClr val="232323"/>
                </a:solidFill>
                <a:latin typeface="Trebuchet MS"/>
                <a:ea typeface="Trebuchet MS"/>
                <a:cs typeface="Trebuchet MS"/>
                <a:sym typeface="Trebuchet MS"/>
              </a:rPr>
              <a:t>ść</a:t>
            </a:r>
            <a:r>
              <a:rPr lang="en-US" sz="2800" b="1" dirty="0">
                <a:solidFill>
                  <a:srgbClr val="23232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b="1" dirty="0" err="1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cukru</a:t>
            </a:r>
            <a:r>
              <a:rPr lang="en-US" sz="2800" b="1" dirty="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dirty="0" err="1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2800" b="1" dirty="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dirty="0" err="1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innych</a:t>
            </a:r>
            <a:r>
              <a:rPr lang="en-US" sz="2800" b="1" dirty="0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dirty="0" err="1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sk</a:t>
            </a:r>
            <a:r>
              <a:rPr lang="en-US" sz="2800" b="1" dirty="0" err="1">
                <a:solidFill>
                  <a:srgbClr val="232323"/>
                </a:solidFill>
                <a:latin typeface="Trebuchet MS"/>
                <a:ea typeface="Trebuchet MS"/>
                <a:cs typeface="Trebuchet MS"/>
                <a:sym typeface="Trebuchet MS"/>
              </a:rPr>
              <a:t>ł</a:t>
            </a:r>
            <a:r>
              <a:rPr lang="en-US" sz="2800" b="1" dirty="0" err="1">
                <a:solidFill>
                  <a:srgbClr val="232323"/>
                </a:solidFill>
                <a:latin typeface="Arial"/>
                <a:ea typeface="Arial"/>
                <a:cs typeface="Arial"/>
                <a:sym typeface="Arial"/>
              </a:rPr>
              <a:t>adników</a:t>
            </a:r>
            <a:endParaRPr sz="28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7"/>
          <p:cNvSpPr/>
          <p:nvPr/>
        </p:nvSpPr>
        <p:spPr>
          <a:xfrm>
            <a:off x="687522" y="1011078"/>
            <a:ext cx="11631295" cy="0"/>
          </a:xfrm>
          <a:custGeom>
            <a:avLst/>
            <a:gdLst/>
            <a:ahLst/>
            <a:cxnLst/>
            <a:rect l="l" t="t" r="r" b="b"/>
            <a:pathLst>
              <a:path w="11631295" h="120000" extrusionOk="0">
                <a:moveTo>
                  <a:pt x="0" y="0"/>
                </a:moveTo>
                <a:lnTo>
                  <a:pt x="11631168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7"/>
          <p:cNvSpPr txBox="1">
            <a:spLocks noGrp="1"/>
          </p:cNvSpPr>
          <p:nvPr>
            <p:ph type="title"/>
          </p:nvPr>
        </p:nvSpPr>
        <p:spPr>
          <a:xfrm>
            <a:off x="442646" y="1456706"/>
            <a:ext cx="3751579" cy="513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>
                <a:latin typeface="Georgia"/>
                <a:ea typeface="Georgia"/>
                <a:cs typeface="Georgia"/>
                <a:sym typeface="Georgia"/>
              </a:rPr>
              <a:t>Napoje energetyczne</a:t>
            </a:r>
            <a:endParaRPr sz="32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0" name="Google Shape;100;p7"/>
          <p:cNvSpPr txBox="1">
            <a:spLocks noGrp="1"/>
          </p:cNvSpPr>
          <p:nvPr>
            <p:ph idx="1"/>
          </p:nvPr>
        </p:nvSpPr>
        <p:spPr>
          <a:xfrm>
            <a:off x="344622" y="2858785"/>
            <a:ext cx="5968500" cy="5264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just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– </a:t>
            </a:r>
            <a:r>
              <a:rPr lang="en-US" sz="3200" dirty="0" err="1"/>
              <a:t>ilość</a:t>
            </a:r>
            <a:r>
              <a:rPr lang="en-US" sz="3200" dirty="0"/>
              <a:t> </a:t>
            </a:r>
            <a:r>
              <a:rPr lang="en-US" sz="3200" dirty="0" err="1"/>
              <a:t>cukru</a:t>
            </a:r>
            <a:r>
              <a:rPr lang="en-US" sz="3200" dirty="0"/>
              <a:t> w </a:t>
            </a:r>
            <a:r>
              <a:rPr lang="en-US" sz="3200" dirty="0" err="1"/>
              <a:t>popularnych</a:t>
            </a:r>
            <a:r>
              <a:rPr lang="en-US" sz="3200" dirty="0"/>
              <a:t> </a:t>
            </a:r>
            <a:r>
              <a:rPr lang="en-US" sz="3200" dirty="0" err="1"/>
              <a:t>energetykach</a:t>
            </a:r>
            <a:r>
              <a:rPr lang="en-US" sz="3200" dirty="0"/>
              <a:t> </a:t>
            </a:r>
            <a:r>
              <a:rPr lang="en-US" sz="3200" dirty="0" err="1"/>
              <a:t>może</a:t>
            </a:r>
            <a:r>
              <a:rPr lang="en-US" sz="3200" dirty="0"/>
              <a:t> </a:t>
            </a:r>
            <a:r>
              <a:rPr lang="en-US" sz="3200" dirty="0" err="1"/>
              <a:t>szokować</a:t>
            </a:r>
            <a:r>
              <a:rPr lang="en-US" sz="3200" dirty="0"/>
              <a:t>. </a:t>
            </a:r>
            <a:r>
              <a:rPr lang="en-US" sz="3200" dirty="0" err="1"/>
              <a:t>Uwaga</a:t>
            </a:r>
            <a:r>
              <a:rPr lang="en-US" sz="3200" dirty="0"/>
              <a:t>: </a:t>
            </a:r>
            <a:r>
              <a:rPr lang="en-US" sz="3200" dirty="0" err="1"/>
              <a:t>większa</a:t>
            </a:r>
            <a:r>
              <a:rPr lang="en-US" sz="3200" dirty="0"/>
              <a:t> </a:t>
            </a:r>
            <a:r>
              <a:rPr lang="en-US" sz="3200" dirty="0" err="1"/>
              <a:t>ilość</a:t>
            </a:r>
            <a:r>
              <a:rPr lang="en-US" sz="3200" dirty="0"/>
              <a:t> </a:t>
            </a:r>
            <a:r>
              <a:rPr lang="en-US" sz="3200" dirty="0" err="1"/>
              <a:t>cukru</a:t>
            </a:r>
            <a:r>
              <a:rPr lang="en-US" sz="3200" dirty="0"/>
              <a:t> </a:t>
            </a:r>
            <a:r>
              <a:rPr lang="en-US" sz="3200" dirty="0" err="1"/>
              <a:t>nie</a:t>
            </a:r>
            <a:r>
              <a:rPr lang="en-US" sz="3200" dirty="0"/>
              <a:t> </a:t>
            </a:r>
            <a:r>
              <a:rPr lang="en-US" sz="3200" dirty="0" err="1"/>
              <a:t>zapewni</a:t>
            </a:r>
            <a:r>
              <a:rPr lang="en-US" sz="3200" dirty="0"/>
              <a:t> </a:t>
            </a:r>
            <a:r>
              <a:rPr lang="en-US" sz="3200" dirty="0" err="1"/>
              <a:t>organizmowi</a:t>
            </a:r>
            <a:r>
              <a:rPr lang="en-US" sz="3200" dirty="0"/>
              <a:t> </a:t>
            </a:r>
            <a:r>
              <a:rPr lang="en-US" sz="3200" dirty="0" err="1"/>
              <a:t>większej</a:t>
            </a:r>
            <a:r>
              <a:rPr lang="en-US" sz="3200" dirty="0"/>
              <a:t> </a:t>
            </a:r>
            <a:r>
              <a:rPr lang="en-US" sz="3200" dirty="0" err="1"/>
              <a:t>ilości</a:t>
            </a:r>
            <a:r>
              <a:rPr lang="en-US" sz="3200" dirty="0"/>
              <a:t> </a:t>
            </a:r>
            <a:r>
              <a:rPr lang="en-US" sz="3200" dirty="0" err="1"/>
              <a:t>energii</a:t>
            </a:r>
            <a:r>
              <a:rPr lang="en-US" sz="3200" dirty="0"/>
              <a:t> , </a:t>
            </a:r>
            <a:r>
              <a:rPr lang="en-US" sz="3200" dirty="0" err="1"/>
              <a:t>ponieważ</a:t>
            </a:r>
            <a:r>
              <a:rPr lang="en-US" sz="3200" dirty="0"/>
              <a:t> </a:t>
            </a:r>
            <a:r>
              <a:rPr lang="en-US" sz="3200" dirty="0" err="1"/>
              <a:t>substancja</a:t>
            </a:r>
            <a:r>
              <a:rPr lang="en-US" sz="3200" dirty="0"/>
              <a:t> </a:t>
            </a:r>
            <a:r>
              <a:rPr lang="en-US" sz="3200" dirty="0" err="1"/>
              <a:t>słodząca</a:t>
            </a:r>
            <a:r>
              <a:rPr lang="en-US" sz="3200" dirty="0"/>
              <a:t> w </a:t>
            </a:r>
            <a:r>
              <a:rPr lang="en-US" sz="3200" dirty="0" err="1"/>
              <a:t>tych</a:t>
            </a:r>
            <a:r>
              <a:rPr lang="en-US" sz="3200" dirty="0"/>
              <a:t> </a:t>
            </a:r>
            <a:r>
              <a:rPr lang="en-US" sz="3200" dirty="0" err="1"/>
              <a:t>napojach</a:t>
            </a:r>
            <a:r>
              <a:rPr lang="en-US" sz="3200" dirty="0"/>
              <a:t> to </a:t>
            </a:r>
            <a:r>
              <a:rPr lang="en-US" sz="3200" dirty="0" err="1"/>
              <a:t>przeważnie</a:t>
            </a:r>
            <a:r>
              <a:rPr lang="en-US" sz="3200" dirty="0"/>
              <a:t> </a:t>
            </a:r>
            <a:r>
              <a:rPr lang="en-US" sz="3200" dirty="0" err="1"/>
              <a:t>fruktoza</a:t>
            </a:r>
            <a:r>
              <a:rPr lang="en-US" sz="3200" dirty="0"/>
              <a:t>. </a:t>
            </a:r>
            <a:r>
              <a:rPr lang="en-US" sz="3200" dirty="0" err="1"/>
              <a:t>Energię</a:t>
            </a:r>
            <a:r>
              <a:rPr lang="en-US" sz="3200" dirty="0"/>
              <a:t> </a:t>
            </a:r>
            <a:r>
              <a:rPr lang="en-US" sz="3200" dirty="0" err="1"/>
              <a:t>daje</a:t>
            </a:r>
            <a:r>
              <a:rPr lang="en-US" sz="3200" dirty="0"/>
              <a:t> </a:t>
            </a:r>
            <a:r>
              <a:rPr lang="en-US" sz="3200" dirty="0" err="1"/>
              <a:t>kofeina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inne</a:t>
            </a:r>
            <a:r>
              <a:rPr lang="en-US" sz="3200" dirty="0"/>
              <a:t> </a:t>
            </a:r>
            <a:r>
              <a:rPr lang="en-US" sz="3200" dirty="0" err="1" smtClean="0"/>
              <a:t>podobne</a:t>
            </a:r>
            <a:r>
              <a:rPr lang="en-US" sz="3200" dirty="0" smtClean="0"/>
              <a:t> </a:t>
            </a:r>
            <a:r>
              <a:rPr lang="en-US" sz="3200" dirty="0"/>
              <a:t>do </a:t>
            </a:r>
            <a:r>
              <a:rPr lang="en-US" sz="3200" dirty="0" err="1"/>
              <a:t>niej</a:t>
            </a:r>
            <a:r>
              <a:rPr lang="en-US" sz="3200" dirty="0"/>
              <a:t> </a:t>
            </a:r>
            <a:r>
              <a:rPr lang="en-US" sz="3200" dirty="0" err="1"/>
              <a:t>substancje</a:t>
            </a:r>
            <a:r>
              <a:rPr lang="en-US" sz="3200" dirty="0"/>
              <a:t>. </a:t>
            </a:r>
            <a:endParaRPr sz="3200" dirty="0"/>
          </a:p>
        </p:txBody>
      </p:sp>
      <p:pic>
        <p:nvPicPr>
          <p:cNvPr id="101" name="Google Shape;101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03106" y="1075996"/>
            <a:ext cx="6165408" cy="80466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"/>
          <p:cNvSpPr txBox="1">
            <a:spLocks noGrp="1"/>
          </p:cNvSpPr>
          <p:nvPr>
            <p:ph type="title"/>
          </p:nvPr>
        </p:nvSpPr>
        <p:spPr>
          <a:xfrm>
            <a:off x="2041754" y="0"/>
            <a:ext cx="10663936" cy="1626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Objawy</a:t>
            </a:r>
            <a:r>
              <a:rPr lang="en-US" dirty="0"/>
              <a:t> </a:t>
            </a:r>
            <a:r>
              <a:rPr lang="en-US" dirty="0" err="1"/>
              <a:t>przedawkowania</a:t>
            </a:r>
            <a:endParaRPr dirty="0"/>
          </a:p>
        </p:txBody>
      </p:sp>
      <p:sp>
        <p:nvSpPr>
          <p:cNvPr id="107" name="Google Shape;107;p8"/>
          <p:cNvSpPr/>
          <p:nvPr/>
        </p:nvSpPr>
        <p:spPr>
          <a:xfrm>
            <a:off x="687522" y="1011078"/>
            <a:ext cx="11631295" cy="0"/>
          </a:xfrm>
          <a:custGeom>
            <a:avLst/>
            <a:gdLst/>
            <a:ahLst/>
            <a:cxnLst/>
            <a:rect l="l" t="t" r="r" b="b"/>
            <a:pathLst>
              <a:path w="11631295" h="120000" extrusionOk="0">
                <a:moveTo>
                  <a:pt x="0" y="0"/>
                </a:moveTo>
                <a:lnTo>
                  <a:pt x="11631168" y="0"/>
                </a:lnTo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8"/>
          <p:cNvSpPr txBox="1"/>
          <p:nvPr/>
        </p:nvSpPr>
        <p:spPr>
          <a:xfrm>
            <a:off x="1449522" y="1177983"/>
            <a:ext cx="10318408" cy="9025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 err="1">
                <a:latin typeface="Georgia"/>
                <a:ea typeface="Georgia"/>
                <a:cs typeface="Georgia"/>
                <a:sym typeface="Georgia"/>
              </a:rPr>
              <a:t>Objawy</a:t>
            </a:r>
            <a:r>
              <a:rPr lang="en-US" sz="29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900" dirty="0" err="1">
                <a:latin typeface="Georgia"/>
                <a:ea typeface="Georgia"/>
                <a:cs typeface="Georgia"/>
                <a:sym typeface="Georgia"/>
              </a:rPr>
              <a:t>przedawkowania</a:t>
            </a:r>
            <a:r>
              <a:rPr lang="en-US" sz="29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900" dirty="0" err="1">
                <a:latin typeface="Georgia"/>
                <a:ea typeface="Georgia"/>
                <a:cs typeface="Georgia"/>
                <a:sym typeface="Georgia"/>
              </a:rPr>
              <a:t>energetyków</a:t>
            </a:r>
            <a:r>
              <a:rPr lang="en-US" sz="2900" dirty="0">
                <a:latin typeface="Georgia"/>
                <a:ea typeface="Georgia"/>
                <a:cs typeface="Georgia"/>
                <a:sym typeface="Georgia"/>
              </a:rPr>
              <a:t> to</a:t>
            </a:r>
            <a:endParaRPr sz="2900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endParaRPr sz="2600" dirty="0">
              <a:latin typeface="Georgia"/>
              <a:ea typeface="Georgia"/>
              <a:cs typeface="Georgia"/>
              <a:sym typeface="Georgia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en-US" sz="2900" b="1" dirty="0" err="1">
                <a:latin typeface="Georgia"/>
                <a:ea typeface="Georgia"/>
                <a:cs typeface="Georgia"/>
                <a:sym typeface="Georgia"/>
              </a:rPr>
              <a:t>przyspieszone</a:t>
            </a:r>
            <a:r>
              <a:rPr lang="en-US" sz="2900" b="1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900" b="1" dirty="0" err="1">
                <a:latin typeface="Georgia"/>
                <a:ea typeface="Georgia"/>
                <a:cs typeface="Georgia"/>
                <a:sym typeface="Georgia"/>
              </a:rPr>
              <a:t>tętno</a:t>
            </a:r>
            <a:endParaRPr sz="2900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endParaRPr sz="2600" dirty="0">
              <a:latin typeface="Georgia"/>
              <a:ea typeface="Georgia"/>
              <a:cs typeface="Georgia"/>
              <a:sym typeface="Georgia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en-US" sz="2900" b="1" dirty="0" err="1">
                <a:latin typeface="Georgia"/>
                <a:ea typeface="Georgia"/>
                <a:cs typeface="Georgia"/>
                <a:sym typeface="Georgia"/>
              </a:rPr>
              <a:t>kołatanie</a:t>
            </a:r>
            <a:r>
              <a:rPr lang="en-US" sz="2900" b="1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900" b="1" dirty="0" err="1">
                <a:latin typeface="Georgia"/>
                <a:ea typeface="Georgia"/>
                <a:cs typeface="Georgia"/>
                <a:sym typeface="Georgia"/>
              </a:rPr>
              <a:t>serca</a:t>
            </a:r>
            <a:endParaRPr sz="2900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endParaRPr sz="2600" dirty="0">
              <a:latin typeface="Georgia"/>
              <a:ea typeface="Georgia"/>
              <a:cs typeface="Georgia"/>
              <a:sym typeface="Georgia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en-US" sz="2900" b="1" dirty="0" err="1">
                <a:latin typeface="Georgia"/>
                <a:ea typeface="Georgia"/>
                <a:cs typeface="Georgia"/>
                <a:sym typeface="Georgia"/>
              </a:rPr>
              <a:t>poczucie</a:t>
            </a:r>
            <a:r>
              <a:rPr lang="en-US" sz="2900" b="1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900" b="1" dirty="0" err="1">
                <a:latin typeface="Georgia"/>
                <a:ea typeface="Georgia"/>
                <a:cs typeface="Georgia"/>
                <a:sym typeface="Georgia"/>
              </a:rPr>
              <a:t>duszności</a:t>
            </a:r>
            <a:endParaRPr sz="2900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endParaRPr sz="2600" dirty="0">
              <a:latin typeface="Georgia"/>
              <a:ea typeface="Georgia"/>
              <a:cs typeface="Georgia"/>
              <a:sym typeface="Georgia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dirty="0"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en-US" sz="2900" b="1" dirty="0" err="1">
                <a:latin typeface="Georgia"/>
                <a:ea typeface="Georgia"/>
                <a:cs typeface="Georgia"/>
                <a:sym typeface="Georgia"/>
              </a:rPr>
              <a:t>drżenie</a:t>
            </a:r>
            <a:r>
              <a:rPr lang="en-US" sz="2900" b="1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900" b="1" dirty="0" err="1">
                <a:latin typeface="Georgia"/>
                <a:ea typeface="Georgia"/>
                <a:cs typeface="Georgia"/>
                <a:sym typeface="Georgia"/>
              </a:rPr>
              <a:t>rąk</a:t>
            </a:r>
            <a:endParaRPr sz="2900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endParaRPr sz="2600" dirty="0">
              <a:latin typeface="Georgia"/>
              <a:ea typeface="Georgia"/>
              <a:cs typeface="Georgia"/>
              <a:sym typeface="Georgia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900" dirty="0"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en-US" sz="2900" b="1" dirty="0" err="1">
                <a:latin typeface="Georgia"/>
                <a:ea typeface="Georgia"/>
                <a:cs typeface="Georgia"/>
                <a:sym typeface="Georgia"/>
              </a:rPr>
              <a:t>roztrzęsienie</a:t>
            </a:r>
            <a:endParaRPr sz="2900" dirty="0">
              <a:latin typeface="Georgia"/>
              <a:ea typeface="Georgia"/>
              <a:cs typeface="Georgia"/>
              <a:sym typeface="Georgia"/>
            </a:endParaRPr>
          </a:p>
          <a:p>
            <a:pPr marL="12700" marR="5080" lvl="0" indent="0" algn="l" rtl="0">
              <a:lnSpc>
                <a:spcPct val="113799"/>
              </a:lnSpc>
              <a:spcBef>
                <a:spcPts val="2495"/>
              </a:spcBef>
              <a:spcAft>
                <a:spcPts val="0"/>
              </a:spcAft>
              <a:buNone/>
            </a:pPr>
            <a:r>
              <a:rPr lang="en-US" sz="2900" dirty="0">
                <a:latin typeface="Georgia"/>
                <a:ea typeface="Georgia"/>
                <a:cs typeface="Georgia"/>
                <a:sym typeface="Georgia"/>
              </a:rPr>
              <a:t>W </a:t>
            </a:r>
            <a:r>
              <a:rPr lang="en-US" sz="2900" dirty="0" err="1">
                <a:latin typeface="Georgia"/>
                <a:ea typeface="Georgia"/>
                <a:cs typeface="Georgia"/>
                <a:sym typeface="Georgia"/>
              </a:rPr>
              <a:t>szczególnie</a:t>
            </a:r>
            <a:r>
              <a:rPr lang="en-US" sz="29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900" dirty="0" err="1">
                <a:latin typeface="Georgia"/>
                <a:ea typeface="Georgia"/>
                <a:cs typeface="Georgia"/>
                <a:sym typeface="Georgia"/>
              </a:rPr>
              <a:t>groźnych</a:t>
            </a:r>
            <a:r>
              <a:rPr lang="en-US" sz="29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900" dirty="0" err="1">
                <a:latin typeface="Georgia"/>
                <a:ea typeface="Georgia"/>
                <a:cs typeface="Georgia"/>
                <a:sym typeface="Georgia"/>
              </a:rPr>
              <a:t>przypadkach</a:t>
            </a:r>
            <a:r>
              <a:rPr lang="en-US" sz="29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900" dirty="0" err="1">
                <a:latin typeface="Georgia"/>
                <a:ea typeface="Georgia"/>
                <a:cs typeface="Georgia"/>
                <a:sym typeface="Georgia"/>
              </a:rPr>
              <a:t>możemy</a:t>
            </a:r>
            <a:r>
              <a:rPr lang="en-US" sz="29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900" dirty="0" err="1">
                <a:latin typeface="Georgia"/>
                <a:ea typeface="Georgia"/>
                <a:cs typeface="Georgia"/>
                <a:sym typeface="Georgia"/>
              </a:rPr>
              <a:t>zaobserwować</a:t>
            </a:r>
            <a:r>
              <a:rPr lang="en-US" sz="29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900" b="1" dirty="0" err="1">
                <a:latin typeface="Georgia"/>
                <a:ea typeface="Georgia"/>
                <a:cs typeface="Georgia"/>
                <a:sym typeface="Georgia"/>
              </a:rPr>
              <a:t>mdłości</a:t>
            </a:r>
            <a:r>
              <a:rPr lang="en-US" sz="2900" dirty="0"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en-US" sz="2900" b="1" dirty="0" err="1">
                <a:latin typeface="Georgia"/>
                <a:ea typeface="Georgia"/>
                <a:cs typeface="Georgia"/>
                <a:sym typeface="Georgia"/>
              </a:rPr>
              <a:t>wymioty</a:t>
            </a:r>
            <a:r>
              <a:rPr lang="en-US" sz="2900" dirty="0"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en-US" sz="2900" b="1" dirty="0" err="1">
                <a:latin typeface="Georgia"/>
                <a:ea typeface="Georgia"/>
                <a:cs typeface="Georgia"/>
                <a:sym typeface="Georgia"/>
              </a:rPr>
              <a:t>napady</a:t>
            </a:r>
            <a:r>
              <a:rPr lang="en-US" sz="2900" b="1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900" b="1" dirty="0" err="1">
                <a:latin typeface="Georgia"/>
                <a:ea typeface="Georgia"/>
                <a:cs typeface="Georgia"/>
                <a:sym typeface="Georgia"/>
              </a:rPr>
              <a:t>padaczkowe</a:t>
            </a:r>
            <a:r>
              <a:rPr lang="en-US" sz="2900" dirty="0"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en-US" sz="2900" b="1" dirty="0" err="1">
                <a:latin typeface="Georgia"/>
                <a:ea typeface="Georgia"/>
                <a:cs typeface="Georgia"/>
                <a:sym typeface="Georgia"/>
              </a:rPr>
              <a:t>zaburzenia</a:t>
            </a:r>
            <a:r>
              <a:rPr lang="en-US" sz="2900" b="1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900" b="1" dirty="0" err="1">
                <a:latin typeface="Georgia"/>
                <a:ea typeface="Georgia"/>
                <a:cs typeface="Georgia"/>
                <a:sym typeface="Georgia"/>
              </a:rPr>
              <a:t>oddechowe</a:t>
            </a:r>
            <a:r>
              <a:rPr lang="en-US" sz="2900" b="1" dirty="0" smtClean="0">
                <a:latin typeface="Georgia"/>
                <a:ea typeface="Georgia"/>
                <a:cs typeface="Georgia"/>
                <a:sym typeface="Georgia"/>
              </a:rPr>
              <a:t>.</a:t>
            </a:r>
            <a:r>
              <a:rPr lang="pl-PL" sz="2900" b="1" dirty="0" smtClean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900" dirty="0" err="1" smtClean="0">
                <a:latin typeface="Georgia"/>
                <a:ea typeface="Georgia"/>
                <a:cs typeface="Georgia"/>
                <a:sym typeface="Georgia"/>
              </a:rPr>
              <a:t>Często</a:t>
            </a:r>
            <a:r>
              <a:rPr lang="en-US" sz="2900" dirty="0" smtClean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900" dirty="0">
                <a:latin typeface="Georgia"/>
                <a:ea typeface="Georgia"/>
                <a:cs typeface="Georgia"/>
                <a:sym typeface="Georgia"/>
              </a:rPr>
              <a:t>u </a:t>
            </a:r>
            <a:r>
              <a:rPr lang="en-US" sz="2900" dirty="0" err="1">
                <a:latin typeface="Georgia"/>
                <a:ea typeface="Georgia"/>
                <a:cs typeface="Georgia"/>
                <a:sym typeface="Georgia"/>
              </a:rPr>
              <a:t>młodzieży</a:t>
            </a:r>
            <a:r>
              <a:rPr lang="en-US" sz="29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900" dirty="0" err="1">
                <a:latin typeface="Georgia"/>
                <a:ea typeface="Georgia"/>
                <a:cs typeface="Georgia"/>
                <a:sym typeface="Georgia"/>
              </a:rPr>
              <a:t>mylone</a:t>
            </a:r>
            <a:r>
              <a:rPr lang="en-US" sz="2900" dirty="0">
                <a:latin typeface="Georgia"/>
                <a:ea typeface="Georgia"/>
                <a:cs typeface="Georgia"/>
                <a:sym typeface="Georgia"/>
              </a:rPr>
              <a:t> z </a:t>
            </a:r>
            <a:r>
              <a:rPr lang="en-US" sz="2900" dirty="0" err="1">
                <a:latin typeface="Georgia"/>
                <a:ea typeface="Georgia"/>
                <a:cs typeface="Georgia"/>
                <a:sym typeface="Georgia"/>
              </a:rPr>
              <a:t>atakami</a:t>
            </a:r>
            <a:r>
              <a:rPr lang="en-US" sz="29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2900" dirty="0" err="1">
                <a:latin typeface="Georgia"/>
                <a:ea typeface="Georgia"/>
                <a:cs typeface="Georgia"/>
                <a:sym typeface="Georgia"/>
              </a:rPr>
              <a:t>paniki</a:t>
            </a:r>
            <a:r>
              <a:rPr lang="en-US" sz="2900" dirty="0" smtClean="0">
                <a:latin typeface="Georgia"/>
                <a:ea typeface="Georgia"/>
                <a:cs typeface="Georgia"/>
                <a:sym typeface="Georgia"/>
              </a:rPr>
              <a:t>.</a:t>
            </a:r>
            <a:endParaRPr lang="pl-PL" sz="2900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12700" marR="5080" lvl="0" indent="0" algn="l" rtl="0">
              <a:lnSpc>
                <a:spcPct val="113799"/>
              </a:lnSpc>
              <a:spcBef>
                <a:spcPts val="2495"/>
              </a:spcBef>
              <a:spcAft>
                <a:spcPts val="0"/>
              </a:spcAft>
              <a:buNone/>
            </a:pPr>
            <a:endParaRPr lang="pl-PL" sz="2900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12700" marR="5080" lvl="0" indent="0" algn="l" rtl="0">
              <a:lnSpc>
                <a:spcPct val="113799"/>
              </a:lnSpc>
              <a:spcBef>
                <a:spcPts val="2495"/>
              </a:spcBef>
              <a:spcAft>
                <a:spcPts val="0"/>
              </a:spcAft>
              <a:buNone/>
            </a:pPr>
            <a:endParaRPr lang="pl-PL" sz="2900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12700" marR="5080" lvl="0" indent="0" algn="l" rtl="0">
              <a:lnSpc>
                <a:spcPct val="113799"/>
              </a:lnSpc>
              <a:spcBef>
                <a:spcPts val="2495"/>
              </a:spcBef>
              <a:spcAft>
                <a:spcPts val="0"/>
              </a:spcAft>
              <a:buNone/>
            </a:pPr>
            <a:endParaRPr sz="2900"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311965" y="7757682"/>
            <a:ext cx="10316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natomiast groźniejsze jest to, czego od razu nie zauważymy - </a:t>
            </a:r>
            <a:r>
              <a:rPr lang="pl-PL" sz="2400" b="1" dirty="0" smtClean="0">
                <a:solidFill>
                  <a:srgbClr val="FF0000"/>
                </a:solidFill>
              </a:rPr>
              <a:t>odwodnienie organizmu, wypłukiwanie magnezu i wapnia, uszkodzenie wątroby</a:t>
            </a:r>
            <a:endParaRPr lang="pl-PL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112</TotalTime>
  <Words>652</Words>
  <Application>Microsoft Office PowerPoint</Application>
  <PresentationFormat>Niestandardowy</PresentationFormat>
  <Paragraphs>72</Paragraphs>
  <Slides>10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Przesilenie</vt:lpstr>
      <vt:lpstr>Slajd 1</vt:lpstr>
      <vt:lpstr>ENERGETYKI czyli napoje energetyczne</vt:lpstr>
      <vt:lpstr>Slajd 3</vt:lpstr>
      <vt:lpstr>Część  składników  powtarza  się  w  różnych produktach. Zazwyczaj są to takie substancje, jak:</vt:lpstr>
      <vt:lpstr>Napoje  energetyczne  mają  przypisana  jedna  podstawową  funkcję  - pobudzenie. Dlatego też w składzie słynnych energetyków dużą rolę odgrywa kofeina. Wchłania się do naszego krwioobiegu dość szybko, bo do 45 minut i utrzymuje się około 2 godzin.</vt:lpstr>
      <vt:lpstr>Slajd 6</vt:lpstr>
      <vt:lpstr>Jakie choroby mogą wywołać „energetyki”?</vt:lpstr>
      <vt:lpstr>Napoje energetyczne</vt:lpstr>
      <vt:lpstr>Objawy przedawkowania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jagoda</dc:creator>
  <cp:lastModifiedBy>jagoda</cp:lastModifiedBy>
  <cp:revision>24</cp:revision>
  <dcterms:created xsi:type="dcterms:W3CDTF">2023-03-27T19:26:07Z</dcterms:created>
  <dcterms:modified xsi:type="dcterms:W3CDTF">2024-04-11T10:53:42Z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2023-03-27T00:00:00Z</vt:filetime>
  </property>
  <property fmtid="{D5CDD505-2E9C-101B-9397-08002B2CF9AE}" pid="3" name="Creator">
    <vt:lpwstr>Pages</vt:lpwstr>
  </property>
  <property fmtid="{D5CDD505-2E9C-101B-9397-08002B2CF9AE}" pid="4" name="LastSaved">
    <vt:filetime>2023-03-27T00:00:00Z</vt:filetime>
  </property>
  <property fmtid="{D5CDD505-2E9C-101B-9397-08002B2CF9AE}" pid="5" name="Producer">
    <vt:lpwstr>macOS Wersja 12.5.1 (kompilacja 21G83) Quartz PDFContext</vt:lpwstr>
  </property>
</Properties>
</file>